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10287000" cx="18288000"/>
  <p:notesSz cx="6858000" cy="9144000"/>
  <p:embeddedFontLst>
    <p:embeddedFont>
      <p:font typeface="Proxima Nova"/>
      <p:regular r:id="rId95"/>
      <p:bold r:id="rId96"/>
      <p:italic r:id="rId97"/>
      <p:boldItalic r:id="rId98"/>
    </p:embeddedFont>
    <p:embeddedFont>
      <p:font typeface="Comfortaa"/>
      <p:regular r:id="rId99"/>
      <p:bold r:id="rId100"/>
    </p:embeddedFont>
    <p:embeddedFont>
      <p:font typeface="Century Gothic"/>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 uri="http://customooxmlschemas.google.com/">
      <go:slidesCustomData xmlns:go="http://customooxmlschemas.google.com/" r:id="rId105" roundtripDataSignature="AMtx7mjNDSg5JKgQYtB2OtFntL9NQFRl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customschemas.google.com/relationships/presentationmetadata" Target="metadata"/><Relationship Id="rId104" Type="http://schemas.openxmlformats.org/officeDocument/2006/relationships/font" Target="fonts/CenturyGothic-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CenturyGothic-italic.fntdata"/><Relationship Id="rId102" Type="http://schemas.openxmlformats.org/officeDocument/2006/relationships/font" Target="fonts/CenturyGothic-bold.fntdata"/><Relationship Id="rId101" Type="http://schemas.openxmlformats.org/officeDocument/2006/relationships/font" Target="fonts/CenturyGothic-regular.fntdata"/><Relationship Id="rId100" Type="http://schemas.openxmlformats.org/officeDocument/2006/relationships/font" Target="fonts/Comforta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regular.fntdata"/><Relationship Id="rId94" Type="http://schemas.openxmlformats.org/officeDocument/2006/relationships/slide" Target="slides/slide89.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6.xml"/><Relationship Id="rId99" Type="http://schemas.openxmlformats.org/officeDocument/2006/relationships/font" Target="fonts/Comfortaa-regular.fntdata"/><Relationship Id="rId10" Type="http://schemas.openxmlformats.org/officeDocument/2006/relationships/slide" Target="slides/slide5.xml"/><Relationship Id="rId98"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a.gov/library/center-for-the-study-of-intelligence/csi-publications/books-and-monographs/psychology-of-intelligence-analysis/art5.html#rft23" TargetMode="External"/><Relationship Id="rId3" Type="http://schemas.openxmlformats.org/officeDocument/2006/relationships/hyperlink" Target="https://www.cia.gov/library/center-for-the-study-of-intelligence/csi-publications/books-and-monographs/psychology-of-intelligence-analysis/art5.html#rft24"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SzPts val="1100"/>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SzPts val="1100"/>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UNHIDE 1S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UNHIDE 1S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NORMAL</a:t>
            </a:r>
            <a:endParaRPr b="1" sz="1200" u="sng">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Mind-sets tend to be quick to form but resistant to change.</a:t>
            </a:r>
            <a:endParaRPr/>
          </a:p>
          <a:p>
            <a:pPr indent="0" lvl="0" marL="0" rtl="0" algn="l">
              <a:lnSpc>
                <a:spcPct val="100000"/>
              </a:lnSpc>
              <a:spcBef>
                <a:spcPts val="900"/>
              </a:spcBef>
              <a:spcAft>
                <a:spcPts val="0"/>
              </a:spcAft>
              <a:buSzPts val="1100"/>
              <a:buNone/>
            </a:pPr>
            <a:r>
              <a:rPr lang="en" sz="1400">
                <a:solidFill>
                  <a:srgbClr val="333333"/>
                </a:solidFill>
              </a:rPr>
              <a:t>Drawings devised by Gerald Fisher in 1967</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rgbClr val="000000"/>
              </a:buClr>
              <a:buSzPts val="1100"/>
              <a:buFont typeface="Arial"/>
              <a:buNone/>
            </a:pPr>
            <a:r>
              <a:rPr lang="en" sz="900">
                <a:solidFill>
                  <a:srgbClr val="333333"/>
                </a:solidFill>
              </a:rPr>
              <a:t>Figure 2 illustrates this principle by showing part of a longer series of progressively modified drawings that change almost imperceptibly from a man into a woman.</a:t>
            </a:r>
            <a:r>
              <a:rPr b="1" lang="en" sz="700" u="sng">
                <a:solidFill>
                  <a:srgbClr val="3A2C92"/>
                </a:solidFill>
                <a:hlinkClick r:id="rId2">
                  <a:extLst>
                    <a:ext uri="{A12FA001-AC4F-418D-AE19-62706E023703}">
                      <ahyp:hlinkClr val="tx"/>
                    </a:ext>
                  </a:extLst>
                </a:hlinkClick>
              </a:rPr>
              <a:t>23</a:t>
            </a:r>
            <a:r>
              <a:rPr lang="en" sz="900">
                <a:solidFill>
                  <a:srgbClr val="333333"/>
                </a:solidFill>
              </a:rPr>
              <a:t> The right-hand drawing in the top row, when viewed alone, has equal chances of being perceived as a man or a woman. When test subjects are shown the entire series of drawings one by one, their perception of this intermediate drawing is biased according to which end of the series they started from. Test subjects who start by viewing a picture that is clearly a man are biased in favor of continuing to see a man long after an "objective observer" (for example, an observer who has seen only a single picture) recognizes that the man is now a woman. Similarly, test subjects who start at the woman end of the series are biased in favor of continuing to see a woman. Once an observer has formed an image--that is, once he or she has developed a mind-set or expectation concerning the phenomenon being observed--this conditions future perceptions of that phenomenon.</a:t>
            </a:r>
            <a:endParaRPr sz="900">
              <a:solidFill>
                <a:srgbClr val="333333"/>
              </a:solidFill>
            </a:endParaRPr>
          </a:p>
          <a:p>
            <a:pPr indent="0" lvl="0" marL="0" rtl="0" algn="l">
              <a:lnSpc>
                <a:spcPct val="100000"/>
              </a:lnSpc>
              <a:spcBef>
                <a:spcPts val="0"/>
              </a:spcBef>
              <a:spcAft>
                <a:spcPts val="0"/>
              </a:spcAft>
              <a:buClr>
                <a:srgbClr val="000000"/>
              </a:buClr>
              <a:buSzPts val="1100"/>
              <a:buFont typeface="Arial"/>
              <a:buNone/>
            </a:pPr>
            <a:r>
              <a:rPr lang="en" sz="900">
                <a:solidFill>
                  <a:srgbClr val="333333"/>
                </a:solidFill>
              </a:rPr>
              <a:t>This is the basis for another general principle of perception:</a:t>
            </a:r>
            <a:endParaRPr sz="900">
              <a:solidFill>
                <a:srgbClr val="333333"/>
              </a:solidFill>
            </a:endParaRPr>
          </a:p>
          <a:p>
            <a:pPr indent="-304800" lvl="0" marL="457200" rtl="0" algn="l">
              <a:lnSpc>
                <a:spcPct val="115000"/>
              </a:lnSpc>
              <a:spcBef>
                <a:spcPts val="900"/>
              </a:spcBef>
              <a:spcAft>
                <a:spcPts val="0"/>
              </a:spcAft>
              <a:buClr>
                <a:srgbClr val="000000"/>
              </a:buClr>
              <a:buSzPts val="1200"/>
              <a:buChar char="●"/>
            </a:pPr>
            <a:r>
              <a:rPr b="1" lang="en" sz="1200" u="sng">
                <a:solidFill>
                  <a:srgbClr val="333333"/>
                </a:solidFill>
              </a:rPr>
              <a:t> New information is assimilated to existing images.</a:t>
            </a:r>
            <a:endParaRPr sz="1200">
              <a:solidFill>
                <a:srgbClr val="333333"/>
              </a:solidFill>
            </a:endParaRPr>
          </a:p>
          <a:p>
            <a:pPr indent="0" lvl="0" marL="0" rtl="0" algn="l">
              <a:lnSpc>
                <a:spcPct val="100000"/>
              </a:lnSpc>
              <a:spcBef>
                <a:spcPts val="900"/>
              </a:spcBef>
              <a:spcAft>
                <a:spcPts val="0"/>
              </a:spcAft>
              <a:buClr>
                <a:srgbClr val="000000"/>
              </a:buClr>
              <a:buSzPts val="1100"/>
              <a:buFont typeface="Arial"/>
              <a:buNone/>
            </a:pPr>
            <a:r>
              <a:rPr lang="en" sz="900">
                <a:solidFill>
                  <a:srgbClr val="333333"/>
                </a:solidFill>
              </a:rPr>
              <a:t>This principle explains why gradual, evolutionary change often goes unnoticed. It also explains the phenomenon that an intelligence analyst assigned to work on a topic or country for the first time may generate accurate insights that have been overlooked by experienced analysts who have worked on the same problem for 10 years. A fresh perspective is sometimes useful; past experience can handicap as well as aid analysis. This tendency to assimilate new data into pre-existing images is greater "the more ambiguous the information, the more confident the actor is of the validity of his image, and the greater his commitment to the established view."</a:t>
            </a:r>
            <a:r>
              <a:rPr b="1" lang="en" sz="700" u="sng">
                <a:solidFill>
                  <a:srgbClr val="3A2C92"/>
                </a:solidFill>
                <a:hlinkClick r:id="rId3">
                  <a:extLst>
                    <a:ext uri="{A12FA001-AC4F-418D-AE19-62706E023703}">
                      <ahyp:hlinkClr val="tx"/>
                    </a:ext>
                  </a:extLst>
                </a:hlinkClick>
              </a:rPr>
              <a:t>24</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0"/>
              </a:spcBef>
              <a:spcAft>
                <a:spcPts val="0"/>
              </a:spcAft>
              <a:buClr>
                <a:srgbClr val="000000"/>
              </a:buClr>
              <a:buSzPts val="2400"/>
              <a:buFont typeface="Arial"/>
              <a:buNone/>
            </a:pPr>
            <a:r>
              <a:rPr b="1" lang="en" sz="2400">
                <a:solidFill>
                  <a:srgbClr val="FF6600"/>
                </a:solidFill>
                <a:latin typeface="Century Gothic"/>
                <a:ea typeface="Century Gothic"/>
                <a:cs typeface="Century Gothic"/>
                <a:sym typeface="Century Gothic"/>
              </a:rPr>
              <a:t>Avez-vous remarqué l’ours - qui passe et danse - entre les joueurs ?</a:t>
            </a:r>
            <a:endParaRPr sz="2000">
              <a:solidFill>
                <a:srgbClr val="FF6600"/>
              </a:solidFill>
              <a:latin typeface="Century Gothic"/>
              <a:ea typeface="Century Gothic"/>
              <a:cs typeface="Century Gothic"/>
              <a:sym typeface="Century Gothic"/>
            </a:endParaRPr>
          </a:p>
          <a:p>
            <a:pPr indent="0" lvl="0" marL="0" rtl="0" algn="l">
              <a:lnSpc>
                <a:spcPct val="100000"/>
              </a:lnSpc>
              <a:spcBef>
                <a:spcPts val="2000"/>
              </a:spcBef>
              <a:spcAft>
                <a:spcPts val="0"/>
              </a:spcAft>
              <a:buClr>
                <a:srgbClr val="000000"/>
              </a:buClr>
              <a:buSzPts val="2400"/>
              <a:buFont typeface="Arial"/>
              <a:buNone/>
            </a:pPr>
            <a:r>
              <a:rPr b="1" i="1" lang="en" sz="2400">
                <a:solidFill>
                  <a:srgbClr val="FF6600"/>
                </a:solidFill>
                <a:latin typeface="Century Gothic"/>
                <a:ea typeface="Century Gothic"/>
                <a:cs typeface="Century Gothic"/>
                <a:sym typeface="Century Gothic"/>
              </a:rPr>
              <a:t>-&gt; Nos attentes guident notre perception</a:t>
            </a:r>
            <a:endParaRPr b="1" i="1" sz="1600">
              <a:solidFill>
                <a:srgbClr val="FF6600"/>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b="1">
              <a:solidFill>
                <a:srgbClr val="FF6600"/>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HIDE 1S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Clr>
                <a:srgbClr val="000000"/>
              </a:buClr>
              <a:buSzPts val="1600"/>
              <a:buFont typeface="Arial"/>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Clr>
                <a:srgbClr val="000000"/>
              </a:buClr>
              <a:buSzPts val="1600"/>
              <a:buFont typeface="Arial"/>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1"/>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lvl1pPr lvl="0" algn="ctr">
              <a:lnSpc>
                <a:spcPct val="100000"/>
              </a:lnSpc>
              <a:spcBef>
                <a:spcPts val="0"/>
              </a:spcBef>
              <a:spcAft>
                <a:spcPts val="0"/>
              </a:spcAft>
              <a:buSzPts val="10400"/>
              <a:buNone/>
              <a:defRPr b="1" sz="10400"/>
            </a:lvl1pPr>
            <a:lvl2pPr lvl="1" algn="l">
              <a:lnSpc>
                <a:spcPct val="100000"/>
              </a:lnSpc>
              <a:spcBef>
                <a:spcPts val="0"/>
              </a:spcBef>
              <a:spcAft>
                <a:spcPts val="0"/>
              </a:spcAft>
              <a:buSzPts val="10400"/>
              <a:buFont typeface="Comfortaa"/>
              <a:buNone/>
              <a:defRPr sz="10400">
                <a:latin typeface="Comfortaa"/>
                <a:ea typeface="Comfortaa"/>
                <a:cs typeface="Comfortaa"/>
                <a:sym typeface="Comfortaa"/>
              </a:defRPr>
            </a:lvl2pPr>
            <a:lvl3pPr lvl="2" algn="l">
              <a:lnSpc>
                <a:spcPct val="100000"/>
              </a:lnSpc>
              <a:spcBef>
                <a:spcPts val="0"/>
              </a:spcBef>
              <a:spcAft>
                <a:spcPts val="0"/>
              </a:spcAft>
              <a:buSzPts val="10400"/>
              <a:buFont typeface="Comfortaa"/>
              <a:buNone/>
              <a:defRPr sz="10400">
                <a:latin typeface="Comfortaa"/>
                <a:ea typeface="Comfortaa"/>
                <a:cs typeface="Comfortaa"/>
                <a:sym typeface="Comfortaa"/>
              </a:defRPr>
            </a:lvl3pPr>
            <a:lvl4pPr lvl="3" algn="l">
              <a:lnSpc>
                <a:spcPct val="100000"/>
              </a:lnSpc>
              <a:spcBef>
                <a:spcPts val="0"/>
              </a:spcBef>
              <a:spcAft>
                <a:spcPts val="0"/>
              </a:spcAft>
              <a:buSzPts val="10400"/>
              <a:buFont typeface="Comfortaa"/>
              <a:buNone/>
              <a:defRPr sz="10400">
                <a:latin typeface="Comfortaa"/>
                <a:ea typeface="Comfortaa"/>
                <a:cs typeface="Comfortaa"/>
                <a:sym typeface="Comfortaa"/>
              </a:defRPr>
            </a:lvl4pPr>
            <a:lvl5pPr lvl="4" algn="l">
              <a:lnSpc>
                <a:spcPct val="100000"/>
              </a:lnSpc>
              <a:spcBef>
                <a:spcPts val="0"/>
              </a:spcBef>
              <a:spcAft>
                <a:spcPts val="0"/>
              </a:spcAft>
              <a:buSzPts val="10400"/>
              <a:buFont typeface="Comfortaa"/>
              <a:buNone/>
              <a:defRPr sz="10400">
                <a:latin typeface="Comfortaa"/>
                <a:ea typeface="Comfortaa"/>
                <a:cs typeface="Comfortaa"/>
                <a:sym typeface="Comfortaa"/>
              </a:defRPr>
            </a:lvl5pPr>
            <a:lvl6pPr lvl="5" algn="l">
              <a:lnSpc>
                <a:spcPct val="100000"/>
              </a:lnSpc>
              <a:spcBef>
                <a:spcPts val="0"/>
              </a:spcBef>
              <a:spcAft>
                <a:spcPts val="0"/>
              </a:spcAft>
              <a:buSzPts val="10400"/>
              <a:buFont typeface="Comfortaa"/>
              <a:buNone/>
              <a:defRPr sz="10400">
                <a:latin typeface="Comfortaa"/>
                <a:ea typeface="Comfortaa"/>
                <a:cs typeface="Comfortaa"/>
                <a:sym typeface="Comfortaa"/>
              </a:defRPr>
            </a:lvl6pPr>
            <a:lvl7pPr lvl="6" algn="l">
              <a:lnSpc>
                <a:spcPct val="100000"/>
              </a:lnSpc>
              <a:spcBef>
                <a:spcPts val="0"/>
              </a:spcBef>
              <a:spcAft>
                <a:spcPts val="0"/>
              </a:spcAft>
              <a:buSzPts val="10400"/>
              <a:buFont typeface="Comfortaa"/>
              <a:buNone/>
              <a:defRPr sz="10400">
                <a:latin typeface="Comfortaa"/>
                <a:ea typeface="Comfortaa"/>
                <a:cs typeface="Comfortaa"/>
                <a:sym typeface="Comfortaa"/>
              </a:defRPr>
            </a:lvl7pPr>
            <a:lvl8pPr lvl="7" algn="l">
              <a:lnSpc>
                <a:spcPct val="100000"/>
              </a:lnSpc>
              <a:spcBef>
                <a:spcPts val="0"/>
              </a:spcBef>
              <a:spcAft>
                <a:spcPts val="0"/>
              </a:spcAft>
              <a:buSzPts val="10400"/>
              <a:buFont typeface="Comfortaa"/>
              <a:buNone/>
              <a:defRPr sz="10400">
                <a:latin typeface="Comfortaa"/>
                <a:ea typeface="Comfortaa"/>
                <a:cs typeface="Comfortaa"/>
                <a:sym typeface="Comfortaa"/>
              </a:defRPr>
            </a:lvl8pPr>
            <a:lvl9pPr lvl="8" algn="l">
              <a:lnSpc>
                <a:spcPct val="100000"/>
              </a:lnSpc>
              <a:spcBef>
                <a:spcPts val="0"/>
              </a:spcBef>
              <a:spcAft>
                <a:spcPts val="0"/>
              </a:spcAft>
              <a:buSzPts val="10400"/>
              <a:buFont typeface="Comfortaa"/>
              <a:buNone/>
              <a:defRPr sz="10400">
                <a:latin typeface="Comfortaa"/>
                <a:ea typeface="Comfortaa"/>
                <a:cs typeface="Comfortaa"/>
                <a:sym typeface="Comfortaa"/>
              </a:defRPr>
            </a:lvl9pPr>
          </a:lstStyle>
          <a:p/>
        </p:txBody>
      </p:sp>
      <p:sp>
        <p:nvSpPr>
          <p:cNvPr id="11" name="Google Shape;11;p91"/>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Clr>
                <a:srgbClr val="CCCCCC"/>
              </a:buClr>
              <a:buSzPts val="5600"/>
              <a:buNone/>
              <a:defRPr sz="5600">
                <a:solidFill>
                  <a:srgbClr val="CCCCCC"/>
                </a:solidFill>
              </a:defRPr>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12" name="Google Shape;12;p9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00"/>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46" name="Google Shape;46;p100"/>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3200"/>
              </a:spcBef>
              <a:spcAft>
                <a:spcPts val="0"/>
              </a:spcAft>
              <a:buSzPts val="2800"/>
              <a:buChar char="○"/>
              <a:defRPr/>
            </a:lvl2pPr>
            <a:lvl3pPr indent="-406400" lvl="2" marL="1371600" algn="ctr">
              <a:lnSpc>
                <a:spcPct val="115000"/>
              </a:lnSpc>
              <a:spcBef>
                <a:spcPts val="3200"/>
              </a:spcBef>
              <a:spcAft>
                <a:spcPts val="0"/>
              </a:spcAft>
              <a:buSzPts val="2800"/>
              <a:buChar char="■"/>
              <a:defRPr/>
            </a:lvl3pPr>
            <a:lvl4pPr indent="-406400" lvl="3" marL="1828800" algn="ctr">
              <a:lnSpc>
                <a:spcPct val="115000"/>
              </a:lnSpc>
              <a:spcBef>
                <a:spcPts val="3200"/>
              </a:spcBef>
              <a:spcAft>
                <a:spcPts val="0"/>
              </a:spcAft>
              <a:buSzPts val="2800"/>
              <a:buChar char="●"/>
              <a:defRPr/>
            </a:lvl4pPr>
            <a:lvl5pPr indent="-406400" lvl="4" marL="2286000" algn="ctr">
              <a:lnSpc>
                <a:spcPct val="115000"/>
              </a:lnSpc>
              <a:spcBef>
                <a:spcPts val="3200"/>
              </a:spcBef>
              <a:spcAft>
                <a:spcPts val="0"/>
              </a:spcAft>
              <a:buSzPts val="2800"/>
              <a:buChar char="○"/>
              <a:defRPr/>
            </a:lvl5pPr>
            <a:lvl6pPr indent="-406400" lvl="5" marL="2743200" algn="ctr">
              <a:lnSpc>
                <a:spcPct val="115000"/>
              </a:lnSpc>
              <a:spcBef>
                <a:spcPts val="3200"/>
              </a:spcBef>
              <a:spcAft>
                <a:spcPts val="0"/>
              </a:spcAft>
              <a:buSzPts val="2800"/>
              <a:buChar char="■"/>
              <a:defRPr/>
            </a:lvl6pPr>
            <a:lvl7pPr indent="-406400" lvl="6" marL="3200400" algn="ctr">
              <a:lnSpc>
                <a:spcPct val="115000"/>
              </a:lnSpc>
              <a:spcBef>
                <a:spcPts val="3200"/>
              </a:spcBef>
              <a:spcAft>
                <a:spcPts val="0"/>
              </a:spcAft>
              <a:buSzPts val="2800"/>
              <a:buChar char="●"/>
              <a:defRPr/>
            </a:lvl7pPr>
            <a:lvl8pPr indent="-406400" lvl="7" marL="3657600" algn="ctr">
              <a:lnSpc>
                <a:spcPct val="115000"/>
              </a:lnSpc>
              <a:spcBef>
                <a:spcPts val="3200"/>
              </a:spcBef>
              <a:spcAft>
                <a:spcPts val="0"/>
              </a:spcAft>
              <a:buSzPts val="2800"/>
              <a:buChar char="○"/>
              <a:defRPr/>
            </a:lvl8pPr>
            <a:lvl9pPr indent="-406400" lvl="8" marL="4114800" algn="ctr">
              <a:lnSpc>
                <a:spcPct val="115000"/>
              </a:lnSpc>
              <a:spcBef>
                <a:spcPts val="3200"/>
              </a:spcBef>
              <a:spcAft>
                <a:spcPts val="3200"/>
              </a:spcAft>
              <a:buSzPts val="2800"/>
              <a:buChar char="■"/>
              <a:defRPr/>
            </a:lvl9pPr>
          </a:lstStyle>
          <a:p/>
        </p:txBody>
      </p:sp>
      <p:sp>
        <p:nvSpPr>
          <p:cNvPr id="47" name="Google Shape;47;p10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lvl1pPr lvl="0" algn="l">
              <a:lnSpc>
                <a:spcPct val="100000"/>
              </a:lnSpc>
              <a:spcBef>
                <a:spcPts val="0"/>
              </a:spcBef>
              <a:spcAft>
                <a:spcPts val="0"/>
              </a:spcAft>
              <a:buClr>
                <a:srgbClr val="00FF00"/>
              </a:buClr>
              <a:buSzPts val="5600"/>
              <a:buNone/>
              <a:defRPr>
                <a:solidFill>
                  <a:srgbClr val="00FF00"/>
                </a:solidFill>
                <a:highlight>
                  <a:srgbClr val="000000"/>
                </a:highlight>
              </a:defRPr>
            </a:lvl1pPr>
            <a:lvl2pPr lvl="1"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2pPr>
            <a:lvl3pPr lvl="2"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3pPr>
            <a:lvl4pPr lvl="3"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4pPr>
            <a:lvl5pPr lvl="4"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5pPr>
            <a:lvl6pPr lvl="5"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6pPr>
            <a:lvl7pPr lvl="6"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7pPr>
            <a:lvl8pPr lvl="7"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8pPr>
            <a:lvl9pPr lvl="8"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9pPr>
          </a:lstStyle>
          <a:p/>
        </p:txBody>
      </p:sp>
      <p:sp>
        <p:nvSpPr>
          <p:cNvPr id="15" name="Google Shape;15;p92"/>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Clr>
                <a:srgbClr val="CCCCCC"/>
              </a:buClr>
              <a:buSzPts val="3600"/>
              <a:buChar char="●"/>
              <a:defRPr>
                <a:solidFill>
                  <a:srgbClr val="CCCCCC"/>
                </a:solidFill>
              </a:defRPr>
            </a:lvl1pPr>
            <a:lvl2pPr indent="-406400" lvl="1" marL="914400" algn="l">
              <a:lnSpc>
                <a:spcPct val="115000"/>
              </a:lnSpc>
              <a:spcBef>
                <a:spcPts val="3200"/>
              </a:spcBef>
              <a:spcAft>
                <a:spcPts val="0"/>
              </a:spcAft>
              <a:buClr>
                <a:srgbClr val="CCCCCC"/>
              </a:buClr>
              <a:buSzPts val="2800"/>
              <a:buChar char="○"/>
              <a:defRPr>
                <a:solidFill>
                  <a:srgbClr val="CCCCCC"/>
                </a:solidFill>
              </a:defRPr>
            </a:lvl2pPr>
            <a:lvl3pPr indent="-406400" lvl="2" marL="1371600" algn="l">
              <a:lnSpc>
                <a:spcPct val="115000"/>
              </a:lnSpc>
              <a:spcBef>
                <a:spcPts val="3200"/>
              </a:spcBef>
              <a:spcAft>
                <a:spcPts val="0"/>
              </a:spcAft>
              <a:buClr>
                <a:srgbClr val="CCCCCC"/>
              </a:buClr>
              <a:buSzPts val="2800"/>
              <a:buChar char="■"/>
              <a:defRPr>
                <a:solidFill>
                  <a:srgbClr val="CCCCCC"/>
                </a:solidFill>
              </a:defRPr>
            </a:lvl3pPr>
            <a:lvl4pPr indent="-406400" lvl="3" marL="1828800" algn="l">
              <a:lnSpc>
                <a:spcPct val="115000"/>
              </a:lnSpc>
              <a:spcBef>
                <a:spcPts val="3200"/>
              </a:spcBef>
              <a:spcAft>
                <a:spcPts val="0"/>
              </a:spcAft>
              <a:buClr>
                <a:srgbClr val="CCCCCC"/>
              </a:buClr>
              <a:buSzPts val="2800"/>
              <a:buChar char="●"/>
              <a:defRPr>
                <a:solidFill>
                  <a:srgbClr val="CCCCCC"/>
                </a:solidFill>
              </a:defRPr>
            </a:lvl4pPr>
            <a:lvl5pPr indent="-406400" lvl="4" marL="2286000" algn="l">
              <a:lnSpc>
                <a:spcPct val="115000"/>
              </a:lnSpc>
              <a:spcBef>
                <a:spcPts val="3200"/>
              </a:spcBef>
              <a:spcAft>
                <a:spcPts val="0"/>
              </a:spcAft>
              <a:buClr>
                <a:srgbClr val="CCCCCC"/>
              </a:buClr>
              <a:buSzPts val="2800"/>
              <a:buChar char="○"/>
              <a:defRPr>
                <a:solidFill>
                  <a:srgbClr val="CCCCCC"/>
                </a:solidFill>
              </a:defRPr>
            </a:lvl5pPr>
            <a:lvl6pPr indent="-406400" lvl="5" marL="2743200" algn="l">
              <a:lnSpc>
                <a:spcPct val="115000"/>
              </a:lnSpc>
              <a:spcBef>
                <a:spcPts val="3200"/>
              </a:spcBef>
              <a:spcAft>
                <a:spcPts val="0"/>
              </a:spcAft>
              <a:buClr>
                <a:srgbClr val="CCCCCC"/>
              </a:buClr>
              <a:buSzPts val="2800"/>
              <a:buChar char="■"/>
              <a:defRPr>
                <a:solidFill>
                  <a:srgbClr val="CCCCCC"/>
                </a:solidFill>
              </a:defRPr>
            </a:lvl6pPr>
            <a:lvl7pPr indent="-406400" lvl="6" marL="3200400" algn="l">
              <a:lnSpc>
                <a:spcPct val="115000"/>
              </a:lnSpc>
              <a:spcBef>
                <a:spcPts val="3200"/>
              </a:spcBef>
              <a:spcAft>
                <a:spcPts val="0"/>
              </a:spcAft>
              <a:buClr>
                <a:srgbClr val="CCCCCC"/>
              </a:buClr>
              <a:buSzPts val="2800"/>
              <a:buChar char="●"/>
              <a:defRPr>
                <a:solidFill>
                  <a:srgbClr val="CCCCCC"/>
                </a:solidFill>
              </a:defRPr>
            </a:lvl7pPr>
            <a:lvl8pPr indent="-406400" lvl="7" marL="3657600" algn="l">
              <a:lnSpc>
                <a:spcPct val="115000"/>
              </a:lnSpc>
              <a:spcBef>
                <a:spcPts val="3200"/>
              </a:spcBef>
              <a:spcAft>
                <a:spcPts val="0"/>
              </a:spcAft>
              <a:buClr>
                <a:srgbClr val="CCCCCC"/>
              </a:buClr>
              <a:buSzPts val="2800"/>
              <a:buChar char="○"/>
              <a:defRPr>
                <a:solidFill>
                  <a:srgbClr val="CCCCCC"/>
                </a:solidFill>
              </a:defRPr>
            </a:lvl8pPr>
            <a:lvl9pPr indent="-406400" lvl="8" marL="4114800" algn="l">
              <a:lnSpc>
                <a:spcPct val="115000"/>
              </a:lnSpc>
              <a:spcBef>
                <a:spcPts val="3200"/>
              </a:spcBef>
              <a:spcAft>
                <a:spcPts val="3200"/>
              </a:spcAft>
              <a:buClr>
                <a:srgbClr val="CCCCCC"/>
              </a:buClr>
              <a:buSzPts val="2800"/>
              <a:buChar char="■"/>
              <a:defRPr>
                <a:solidFill>
                  <a:srgbClr val="CCCCCC"/>
                </a:solidFill>
              </a:defRPr>
            </a:lvl9pPr>
          </a:lstStyle>
          <a:p/>
        </p:txBody>
      </p:sp>
      <p:sp>
        <p:nvSpPr>
          <p:cNvPr id="16" name="Google Shape;16;p9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93"/>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9" name="Google Shape;19;p9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4"/>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 name="Google Shape;22;p94"/>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Clr>
                <a:srgbClr val="CCCCCC"/>
              </a:buClr>
              <a:buSzPts val="2800"/>
              <a:buChar char="●"/>
              <a:defRPr sz="28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23" name="Google Shape;23;p94"/>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Clr>
                <a:srgbClr val="CCCCCC"/>
              </a:buClr>
              <a:buSzPts val="2800"/>
              <a:buChar char="●"/>
              <a:defRPr sz="28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24" name="Google Shape;24;p9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9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p9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96"/>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0" name="Google Shape;30;p96"/>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Autofit/>
          </a:bodyPr>
          <a:lstStyle>
            <a:lvl1pPr indent="-381000" lvl="0" marL="457200" algn="l">
              <a:lnSpc>
                <a:spcPct val="115000"/>
              </a:lnSpc>
              <a:spcBef>
                <a:spcPts val="0"/>
              </a:spcBef>
              <a:spcAft>
                <a:spcPts val="0"/>
              </a:spcAft>
              <a:buClr>
                <a:srgbClr val="CCCCCC"/>
              </a:buClr>
              <a:buSzPts val="2400"/>
              <a:buChar char="●"/>
              <a:defRPr sz="24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31" name="Google Shape;31;p9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97"/>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34" name="Google Shape;34;p9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8"/>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8"/>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38" name="Google Shape;38;p98"/>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8"/>
          <p:cNvSpPr txBox="1"/>
          <p:nvPr>
            <p:ph idx="2" type="body"/>
          </p:nvPr>
        </p:nvSpPr>
        <p:spPr>
          <a:xfrm>
            <a:off x="9879000" y="1448400"/>
            <a:ext cx="7674000" cy="7390200"/>
          </a:xfrm>
          <a:prstGeom prst="rect">
            <a:avLst/>
          </a:prstGeom>
          <a:noFill/>
          <a:ln>
            <a:noFill/>
          </a:ln>
        </p:spPr>
        <p:txBody>
          <a:bodyPr anchorCtr="0" anchor="ctr" bIns="182850" lIns="182850" spcFirstLastPara="1" rIns="182850" wrap="square" tIns="182850">
            <a:noAutofit/>
          </a:bodyPr>
          <a:lstStyle>
            <a:lvl1pPr indent="-457200" lvl="0" marL="457200" algn="l">
              <a:lnSpc>
                <a:spcPct val="115000"/>
              </a:lnSpc>
              <a:spcBef>
                <a:spcPts val="0"/>
              </a:spcBef>
              <a:spcAft>
                <a:spcPts val="0"/>
              </a:spcAft>
              <a:buClr>
                <a:schemeClr val="dk1"/>
              </a:buClr>
              <a:buSzPts val="3600"/>
              <a:buChar char="●"/>
              <a:defRPr>
                <a:solidFill>
                  <a:schemeClr val="dk1"/>
                </a:solidFill>
              </a:defRPr>
            </a:lvl1pPr>
            <a:lvl2pPr indent="-406400" lvl="1" marL="914400" algn="l">
              <a:lnSpc>
                <a:spcPct val="115000"/>
              </a:lnSpc>
              <a:spcBef>
                <a:spcPts val="3200"/>
              </a:spcBef>
              <a:spcAft>
                <a:spcPts val="0"/>
              </a:spcAft>
              <a:buClr>
                <a:schemeClr val="dk1"/>
              </a:buClr>
              <a:buSzPts val="2800"/>
              <a:buChar char="○"/>
              <a:defRPr>
                <a:solidFill>
                  <a:schemeClr val="dk1"/>
                </a:solidFill>
              </a:defRPr>
            </a:lvl2pPr>
            <a:lvl3pPr indent="-406400" lvl="2" marL="1371600" algn="l">
              <a:lnSpc>
                <a:spcPct val="115000"/>
              </a:lnSpc>
              <a:spcBef>
                <a:spcPts val="3200"/>
              </a:spcBef>
              <a:spcAft>
                <a:spcPts val="0"/>
              </a:spcAft>
              <a:buClr>
                <a:schemeClr val="dk1"/>
              </a:buClr>
              <a:buSzPts val="2800"/>
              <a:buChar char="■"/>
              <a:defRPr>
                <a:solidFill>
                  <a:schemeClr val="dk1"/>
                </a:solidFill>
              </a:defRPr>
            </a:lvl3pPr>
            <a:lvl4pPr indent="-406400" lvl="3" marL="1828800" algn="l">
              <a:lnSpc>
                <a:spcPct val="115000"/>
              </a:lnSpc>
              <a:spcBef>
                <a:spcPts val="3200"/>
              </a:spcBef>
              <a:spcAft>
                <a:spcPts val="0"/>
              </a:spcAft>
              <a:buClr>
                <a:schemeClr val="dk1"/>
              </a:buClr>
              <a:buSzPts val="2800"/>
              <a:buChar char="●"/>
              <a:defRPr>
                <a:solidFill>
                  <a:schemeClr val="dk1"/>
                </a:solidFill>
              </a:defRPr>
            </a:lvl4pPr>
            <a:lvl5pPr indent="-406400" lvl="4" marL="2286000" algn="l">
              <a:lnSpc>
                <a:spcPct val="115000"/>
              </a:lnSpc>
              <a:spcBef>
                <a:spcPts val="3200"/>
              </a:spcBef>
              <a:spcAft>
                <a:spcPts val="0"/>
              </a:spcAft>
              <a:buClr>
                <a:schemeClr val="dk1"/>
              </a:buClr>
              <a:buSzPts val="2800"/>
              <a:buChar char="○"/>
              <a:defRPr>
                <a:solidFill>
                  <a:schemeClr val="dk1"/>
                </a:solidFill>
              </a:defRPr>
            </a:lvl5pPr>
            <a:lvl6pPr indent="-406400" lvl="5" marL="2743200" algn="l">
              <a:lnSpc>
                <a:spcPct val="115000"/>
              </a:lnSpc>
              <a:spcBef>
                <a:spcPts val="3200"/>
              </a:spcBef>
              <a:spcAft>
                <a:spcPts val="0"/>
              </a:spcAft>
              <a:buClr>
                <a:schemeClr val="dk1"/>
              </a:buClr>
              <a:buSzPts val="2800"/>
              <a:buChar char="■"/>
              <a:defRPr>
                <a:solidFill>
                  <a:schemeClr val="dk1"/>
                </a:solidFill>
              </a:defRPr>
            </a:lvl6pPr>
            <a:lvl7pPr indent="-406400" lvl="6" marL="3200400" algn="l">
              <a:lnSpc>
                <a:spcPct val="115000"/>
              </a:lnSpc>
              <a:spcBef>
                <a:spcPts val="3200"/>
              </a:spcBef>
              <a:spcAft>
                <a:spcPts val="0"/>
              </a:spcAft>
              <a:buClr>
                <a:schemeClr val="dk1"/>
              </a:buClr>
              <a:buSzPts val="2800"/>
              <a:buChar char="●"/>
              <a:defRPr>
                <a:solidFill>
                  <a:schemeClr val="dk1"/>
                </a:solidFill>
              </a:defRPr>
            </a:lvl7pPr>
            <a:lvl8pPr indent="-406400" lvl="7" marL="3657600" algn="l">
              <a:lnSpc>
                <a:spcPct val="115000"/>
              </a:lnSpc>
              <a:spcBef>
                <a:spcPts val="3200"/>
              </a:spcBef>
              <a:spcAft>
                <a:spcPts val="0"/>
              </a:spcAft>
              <a:buClr>
                <a:schemeClr val="dk1"/>
              </a:buClr>
              <a:buSzPts val="2800"/>
              <a:buChar char="○"/>
              <a:defRPr>
                <a:solidFill>
                  <a:schemeClr val="dk1"/>
                </a:solidFill>
              </a:defRPr>
            </a:lvl8pPr>
            <a:lvl9pPr indent="-406400" lvl="8" marL="4114800" algn="l">
              <a:lnSpc>
                <a:spcPct val="115000"/>
              </a:lnSpc>
              <a:spcBef>
                <a:spcPts val="3200"/>
              </a:spcBef>
              <a:spcAft>
                <a:spcPts val="3200"/>
              </a:spcAft>
              <a:buClr>
                <a:schemeClr val="dk1"/>
              </a:buClr>
              <a:buSzPts val="2800"/>
              <a:buChar char="■"/>
              <a:defRPr>
                <a:solidFill>
                  <a:schemeClr val="dk1"/>
                </a:solidFill>
              </a:defRPr>
            </a:lvl9pPr>
          </a:lstStyle>
          <a:p/>
        </p:txBody>
      </p:sp>
      <p:sp>
        <p:nvSpPr>
          <p:cNvPr id="40" name="Google Shape;40;p9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99"/>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algn="l">
              <a:lnSpc>
                <a:spcPct val="100000"/>
              </a:lnSpc>
              <a:spcBef>
                <a:spcPts val="0"/>
              </a:spcBef>
              <a:spcAft>
                <a:spcPts val="0"/>
              </a:spcAft>
              <a:buSzPts val="3600"/>
              <a:buNone/>
              <a:defRPr/>
            </a:lvl1pPr>
          </a:lstStyle>
          <a:p/>
        </p:txBody>
      </p:sp>
      <p:sp>
        <p:nvSpPr>
          <p:cNvPr id="43" name="Google Shape;43;p9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9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9pPr>
          </a:lstStyle>
          <a:p/>
        </p:txBody>
      </p:sp>
      <p:sp>
        <p:nvSpPr>
          <p:cNvPr id="7" name="Google Shape;7;p90"/>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marR="0" rtl="0" algn="l">
              <a:lnSpc>
                <a:spcPct val="115000"/>
              </a:lnSpc>
              <a:spcBef>
                <a:spcPts val="0"/>
              </a:spcBef>
              <a:spcAft>
                <a:spcPts val="0"/>
              </a:spcAft>
              <a:buClr>
                <a:schemeClr val="lt2"/>
              </a:buClr>
              <a:buSzPts val="3600"/>
              <a:buFont typeface="Comfortaa"/>
              <a:buChar char="●"/>
              <a:defRPr b="0" i="0" sz="3600" u="none" cap="none" strike="noStrike">
                <a:solidFill>
                  <a:schemeClr val="lt2"/>
                </a:solidFill>
                <a:latin typeface="Comfortaa"/>
                <a:ea typeface="Comfortaa"/>
                <a:cs typeface="Comfortaa"/>
                <a:sym typeface="Comfortaa"/>
              </a:defRPr>
            </a:lvl1pPr>
            <a:lvl2pPr indent="-406400" lvl="1" marL="9144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2pPr>
            <a:lvl3pPr indent="-406400" lvl="2" marL="13716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3pPr>
            <a:lvl4pPr indent="-406400" lvl="3" marL="18288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4pPr>
            <a:lvl5pPr indent="-406400" lvl="4" marL="22860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5pPr>
            <a:lvl6pPr indent="-406400" lvl="5" marL="27432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6pPr>
            <a:lvl7pPr indent="-406400" lvl="6" marL="32004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7pPr>
            <a:lvl8pPr indent="-406400" lvl="7" marL="36576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8pPr>
            <a:lvl9pPr indent="-406400" lvl="8" marL="4114800" marR="0" rtl="0" algn="l">
              <a:lnSpc>
                <a:spcPct val="115000"/>
              </a:lnSpc>
              <a:spcBef>
                <a:spcPts val="3200"/>
              </a:spcBef>
              <a:spcAft>
                <a:spcPts val="320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9pPr>
          </a:lstStyle>
          <a:p/>
        </p:txBody>
      </p:sp>
      <p:sp>
        <p:nvSpPr>
          <p:cNvPr id="8" name="Google Shape;8;p9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 Id="rId11" Type="http://schemas.openxmlformats.org/officeDocument/2006/relationships/image" Target="../media/image34.jpg"/><Relationship Id="rId10" Type="http://schemas.openxmlformats.org/officeDocument/2006/relationships/hyperlink" Target="http://www.youtube.com/watch?v=G0ATP7ekMv4" TargetMode="External"/><Relationship Id="rId12" Type="http://schemas.openxmlformats.org/officeDocument/2006/relationships/image" Target="../media/image21.pn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gif"/><Relationship Id="rId4" Type="http://schemas.openxmlformats.org/officeDocument/2006/relationships/image" Target="../media/image1.gif"/><Relationship Id="rId5" Type="http://schemas.openxmlformats.org/officeDocument/2006/relationships/image" Target="../media/image7.gif"/><Relationship Id="rId6"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youtube.com/watch?v=LN1TAogHk4s" TargetMode="External"/><Relationship Id="rId4" Type="http://schemas.openxmlformats.org/officeDocument/2006/relationships/image" Target="../media/image42.jpg"/><Relationship Id="rId5" Type="http://schemas.openxmlformats.org/officeDocument/2006/relationships/image" Target="../media/image44.gif"/><Relationship Id="rId6" Type="http://schemas.openxmlformats.org/officeDocument/2006/relationships/hyperlink" Target="http://www.youtube.com/watch?v=GdtG3Arw4FU" TargetMode="External"/><Relationship Id="rId7"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4.gif"/><Relationship Id="rId4" Type="http://schemas.openxmlformats.org/officeDocument/2006/relationships/image" Target="../media/image53.gif"/><Relationship Id="rId5" Type="http://schemas.openxmlformats.org/officeDocument/2006/relationships/image" Target="../media/image6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youtube.com/watch?v=LN1TAogHk4s" TargetMode="External"/><Relationship Id="rId4" Type="http://schemas.openxmlformats.org/officeDocument/2006/relationships/image" Target="../media/image57.jpg"/><Relationship Id="rId5" Type="http://schemas.openxmlformats.org/officeDocument/2006/relationships/image" Target="../media/image6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www.youtube.com/watch?v=LN1TAogHk4s" TargetMode="External"/><Relationship Id="rId4" Type="http://schemas.openxmlformats.org/officeDocument/2006/relationships/image" Target="../media/image57.jpg"/><Relationship Id="rId5" Type="http://schemas.openxmlformats.org/officeDocument/2006/relationships/image" Target="../media/image6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4.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4.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4.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14.gif"/><Relationship Id="rId5" Type="http://schemas.openxmlformats.org/officeDocument/2006/relationships/image" Target="../media/image1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4.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4.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6.gif"/><Relationship Id="rId4" Type="http://schemas.openxmlformats.org/officeDocument/2006/relationships/image" Target="../media/image67.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gif"/><Relationship Id="rId4" Type="http://schemas.openxmlformats.org/officeDocument/2006/relationships/image" Target="../media/image67.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youtube.com/watch?v=wEdt3_Y8dZk" TargetMode="External"/><Relationship Id="rId4" Type="http://schemas.openxmlformats.org/officeDocument/2006/relationships/image" Target="../media/image75.jpg"/><Relationship Id="rId5" Type="http://schemas.openxmlformats.org/officeDocument/2006/relationships/image" Target="../media/image62.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2.gif"/></Relationships>
</file>

<file path=ppt/slides/_rels/slide76.xml.rels><?xml version="1.0" encoding="UTF-8" standalone="yes"?><Relationships xmlns="http://schemas.openxmlformats.org/package/2006/relationships"><Relationship Id="rId20" Type="http://schemas.openxmlformats.org/officeDocument/2006/relationships/image" Target="../media/image99.gif"/><Relationship Id="rId22" Type="http://schemas.openxmlformats.org/officeDocument/2006/relationships/image" Target="../media/image113.gif"/><Relationship Id="rId21" Type="http://schemas.openxmlformats.org/officeDocument/2006/relationships/image" Target="../media/image88.gif"/><Relationship Id="rId24" Type="http://schemas.openxmlformats.org/officeDocument/2006/relationships/image" Target="../media/image85.gif"/><Relationship Id="rId23" Type="http://schemas.openxmlformats.org/officeDocument/2006/relationships/image" Target="../media/image96.gif"/><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2.gif"/><Relationship Id="rId4" Type="http://schemas.openxmlformats.org/officeDocument/2006/relationships/image" Target="../media/image73.gif"/><Relationship Id="rId9" Type="http://schemas.openxmlformats.org/officeDocument/2006/relationships/image" Target="../media/image77.gif"/><Relationship Id="rId26" Type="http://schemas.openxmlformats.org/officeDocument/2006/relationships/image" Target="../media/image90.gif"/><Relationship Id="rId25" Type="http://schemas.openxmlformats.org/officeDocument/2006/relationships/image" Target="../media/image92.gif"/><Relationship Id="rId28" Type="http://schemas.openxmlformats.org/officeDocument/2006/relationships/image" Target="../media/image94.gif"/><Relationship Id="rId27" Type="http://schemas.openxmlformats.org/officeDocument/2006/relationships/image" Target="../media/image86.gif"/><Relationship Id="rId5" Type="http://schemas.openxmlformats.org/officeDocument/2006/relationships/image" Target="../media/image78.gif"/><Relationship Id="rId6" Type="http://schemas.openxmlformats.org/officeDocument/2006/relationships/image" Target="../media/image81.gif"/><Relationship Id="rId29" Type="http://schemas.openxmlformats.org/officeDocument/2006/relationships/image" Target="../media/image101.gif"/><Relationship Id="rId7" Type="http://schemas.openxmlformats.org/officeDocument/2006/relationships/image" Target="../media/image68.gif"/><Relationship Id="rId8" Type="http://schemas.openxmlformats.org/officeDocument/2006/relationships/image" Target="../media/image69.gif"/><Relationship Id="rId31" Type="http://schemas.openxmlformats.org/officeDocument/2006/relationships/image" Target="../media/image95.gif"/><Relationship Id="rId30" Type="http://schemas.openxmlformats.org/officeDocument/2006/relationships/image" Target="../media/image91.gif"/><Relationship Id="rId11" Type="http://schemas.openxmlformats.org/officeDocument/2006/relationships/image" Target="../media/image74.gif"/><Relationship Id="rId33" Type="http://schemas.openxmlformats.org/officeDocument/2006/relationships/image" Target="../media/image93.gif"/><Relationship Id="rId10" Type="http://schemas.openxmlformats.org/officeDocument/2006/relationships/image" Target="../media/image76.gif"/><Relationship Id="rId32" Type="http://schemas.openxmlformats.org/officeDocument/2006/relationships/image" Target="../media/image87.gif"/><Relationship Id="rId13" Type="http://schemas.openxmlformats.org/officeDocument/2006/relationships/image" Target="../media/image70.gif"/><Relationship Id="rId35" Type="http://schemas.openxmlformats.org/officeDocument/2006/relationships/image" Target="../media/image97.gif"/><Relationship Id="rId12" Type="http://schemas.openxmlformats.org/officeDocument/2006/relationships/image" Target="../media/image71.gif"/><Relationship Id="rId34" Type="http://schemas.openxmlformats.org/officeDocument/2006/relationships/image" Target="../media/image98.gif"/><Relationship Id="rId15" Type="http://schemas.openxmlformats.org/officeDocument/2006/relationships/image" Target="../media/image80.gif"/><Relationship Id="rId14" Type="http://schemas.openxmlformats.org/officeDocument/2006/relationships/image" Target="../media/image84.gif"/><Relationship Id="rId17" Type="http://schemas.openxmlformats.org/officeDocument/2006/relationships/image" Target="../media/image83.gif"/><Relationship Id="rId16" Type="http://schemas.openxmlformats.org/officeDocument/2006/relationships/image" Target="../media/image79.gif"/><Relationship Id="rId19" Type="http://schemas.openxmlformats.org/officeDocument/2006/relationships/image" Target="../media/image82.gif"/><Relationship Id="rId18" Type="http://schemas.openxmlformats.org/officeDocument/2006/relationships/image" Target="../media/image89.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0.jpg"/><Relationship Id="rId4" Type="http://schemas.openxmlformats.org/officeDocument/2006/relationships/image" Target="../media/image103.jpg"/><Relationship Id="rId5" Type="http://schemas.openxmlformats.org/officeDocument/2006/relationships/image" Target="../media/image115.gif"/><Relationship Id="rId6" Type="http://schemas.openxmlformats.org/officeDocument/2006/relationships/image" Target="../media/image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1.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2.png"/><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8.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0.jpg"/><Relationship Id="rId4" Type="http://schemas.openxmlformats.org/officeDocument/2006/relationships/image" Target="../media/image109.jpg"/><Relationship Id="rId5" Type="http://schemas.openxmlformats.org/officeDocument/2006/relationships/image" Target="../media/image114.gif"/><Relationship Id="rId6"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www.youtube.com/watch?v=7w2VbOoXE2k" TargetMode="External"/><Relationship Id="rId4" Type="http://schemas.openxmlformats.org/officeDocument/2006/relationships/image" Target="../media/image112.jpg"/><Relationship Id="rId5"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 name="Shape 51"/>
        <p:cNvGrpSpPr/>
        <p:nvPr/>
      </p:nvGrpSpPr>
      <p:grpSpPr>
        <a:xfrm>
          <a:off x="0" y="0"/>
          <a:ext cx="0" cy="0"/>
          <a:chOff x="0" y="0"/>
          <a:chExt cx="0" cy="0"/>
        </a:xfrm>
      </p:grpSpPr>
      <p:pic>
        <p:nvPicPr>
          <p:cNvPr id="52" name="Google Shape;52;p1"/>
          <p:cNvPicPr preferRelativeResize="0"/>
          <p:nvPr/>
        </p:nvPicPr>
        <p:blipFill rotWithShape="1">
          <a:blip r:embed="rId3">
            <a:alphaModFix amt="20000"/>
          </a:blip>
          <a:srcRect b="0" l="0" r="0" t="0"/>
          <a:stretch/>
        </p:blipFill>
        <p:spPr>
          <a:xfrm>
            <a:off x="0" y="0"/>
            <a:ext cx="18288000" cy="10287000"/>
          </a:xfrm>
          <a:prstGeom prst="rect">
            <a:avLst/>
          </a:prstGeom>
          <a:noFill/>
          <a:ln>
            <a:noFill/>
          </a:ln>
        </p:spPr>
      </p:pic>
      <p:pic>
        <p:nvPicPr>
          <p:cNvPr id="53" name="Google Shape;53;p1"/>
          <p:cNvPicPr preferRelativeResize="0"/>
          <p:nvPr/>
        </p:nvPicPr>
        <p:blipFill rotWithShape="1">
          <a:blip r:embed="rId4">
            <a:alphaModFix/>
          </a:blip>
          <a:srcRect b="0" l="0" r="0" t="0"/>
          <a:stretch/>
        </p:blipFill>
        <p:spPr>
          <a:xfrm>
            <a:off x="4967288" y="4505325"/>
            <a:ext cx="8353425" cy="1276350"/>
          </a:xfrm>
          <a:prstGeom prst="rect">
            <a:avLst/>
          </a:prstGeom>
          <a:noFill/>
          <a:ln>
            <a:noFill/>
          </a:ln>
          <a:effectLst>
            <a:outerShdw blurRad="428625" rotWithShape="0" algn="bl" dir="5400000" dist="19050">
              <a:srgbClr val="000000"/>
            </a:outerShdw>
          </a:effectLst>
        </p:spPr>
      </p:pic>
      <p:sp>
        <p:nvSpPr>
          <p:cNvPr id="54" name="Google Shape;54;p1"/>
          <p:cNvSpPr txBox="1"/>
          <p:nvPr>
            <p:ph type="ctrTitle"/>
          </p:nvPr>
        </p:nvSpPr>
        <p:spPr>
          <a:xfrm>
            <a:off x="623425" y="-29238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SESSION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5000"/>
                                        <p:tgtEl>
                                          <p:spTgt spid="52"/>
                                        </p:tgtEl>
                                      </p:cBhvr>
                                    </p:animEffect>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0"/>
                                        <p:tgtEl>
                                          <p:spTgt spid="53"/>
                                        </p:tgtEl>
                                        <p:attrNameLst>
                                          <p:attrName>ppt_w</p:attrName>
                                        </p:attrNameLst>
                                      </p:cBhvr>
                                      <p:tavLst>
                                        <p:tav fmla="" tm="0">
                                          <p:val>
                                            <p:strVal val="0"/>
                                          </p:val>
                                        </p:tav>
                                        <p:tav fmla="" tm="100000">
                                          <p:val>
                                            <p:strVal val="#ppt_w"/>
                                          </p:val>
                                        </p:tav>
                                      </p:tavLst>
                                    </p:anim>
                                    <p:anim calcmode="lin" valueType="num">
                                      <p:cBhvr additive="base">
                                        <p:cTn dur="5000"/>
                                        <p:tgtEl>
                                          <p:spTgt spid="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Ergonomie</a:t>
            </a:r>
            <a:r>
              <a:rPr lang="en"/>
              <a:t> : </a:t>
            </a:r>
            <a:r>
              <a:rPr b="1" lang="en"/>
              <a:t>2 </a:t>
            </a:r>
            <a:r>
              <a:rPr lang="en"/>
              <a:t>préoccupations</a:t>
            </a:r>
            <a:endParaRPr/>
          </a:p>
        </p:txBody>
      </p:sp>
      <p:sp>
        <p:nvSpPr>
          <p:cNvPr id="142" name="Google Shape;142;p10"/>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Noto Sans Symbols"/>
              <a:buChar char="⬜"/>
            </a:pPr>
            <a:r>
              <a:rPr b="1" lang="en">
                <a:solidFill>
                  <a:srgbClr val="CCCCCC"/>
                </a:solidFill>
              </a:rPr>
              <a:t>L'</a:t>
            </a:r>
            <a:r>
              <a:rPr b="1" lang="en">
                <a:solidFill>
                  <a:srgbClr val="FFFFFF"/>
                </a:solidFill>
              </a:rPr>
              <a:t>ergonomie physique</a:t>
            </a:r>
            <a:r>
              <a:rPr b="1" lang="en">
                <a:solidFill>
                  <a:srgbClr val="CCCCCC"/>
                </a:solidFill>
              </a:rPr>
              <a:t> </a:t>
            </a:r>
            <a:r>
              <a:rPr lang="en">
                <a:solidFill>
                  <a:srgbClr val="CCCCCC"/>
                </a:solidFill>
              </a:rPr>
              <a:t>porte sur les </a:t>
            </a:r>
            <a:r>
              <a:rPr lang="en">
                <a:solidFill>
                  <a:srgbClr val="FFFFFF"/>
                </a:solidFill>
              </a:rPr>
              <a:t>aspects physiques</a:t>
            </a:r>
            <a:r>
              <a:rPr lang="en">
                <a:solidFill>
                  <a:srgbClr val="CCCCCC"/>
                </a:solidFill>
              </a:rPr>
              <a:t> du </a:t>
            </a:r>
            <a:r>
              <a:rPr lang="en">
                <a:solidFill>
                  <a:srgbClr val="FFFFFF"/>
                </a:solidFill>
              </a:rPr>
              <a:t>travail </a:t>
            </a:r>
            <a:r>
              <a:rPr lang="en">
                <a:solidFill>
                  <a:srgbClr val="CCCCCC"/>
                </a:solidFill>
              </a:rPr>
              <a:t>et traite l'ensemble des </a:t>
            </a:r>
            <a:r>
              <a:rPr lang="en">
                <a:solidFill>
                  <a:srgbClr val="FFFFFF"/>
                </a:solidFill>
              </a:rPr>
              <a:t>facteurs physiologiques humains</a:t>
            </a:r>
            <a:endParaRPr>
              <a:solidFill>
                <a:srgbClr val="FFFFFF"/>
              </a:solidFill>
            </a:endParaRPr>
          </a:p>
          <a:p>
            <a:pPr indent="-425450" lvl="2" marL="1035050" rtl="0" algn="l">
              <a:lnSpc>
                <a:spcPct val="100000"/>
              </a:lnSpc>
              <a:spcBef>
                <a:spcPts val="1000"/>
              </a:spcBef>
              <a:spcAft>
                <a:spcPts val="0"/>
              </a:spcAft>
              <a:buClr>
                <a:srgbClr val="CCCCCC"/>
              </a:buClr>
              <a:buSzPts val="3000"/>
              <a:buFont typeface="Comfortaa"/>
              <a:buChar char="⬜"/>
            </a:pPr>
            <a:r>
              <a:rPr i="1" lang="en" sz="3000">
                <a:solidFill>
                  <a:srgbClr val="CCCCCC"/>
                </a:solidFill>
              </a:rPr>
              <a:t>Position du corps,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solidFill>
                  <a:srgbClr val="CCCCCC"/>
                </a:solidFill>
              </a:rPr>
              <a:t>posture et force,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solidFill>
                  <a:srgbClr val="CCCCCC"/>
                </a:solidFill>
              </a:rPr>
              <a:t>vision,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solidFill>
                  <a:srgbClr val="CCCCCC"/>
                </a:solidFill>
              </a:rPr>
              <a:t>audition,</a:t>
            </a:r>
            <a:r>
              <a:rPr lang="en" sz="3000">
                <a:solidFill>
                  <a:srgbClr val="CCCCCC"/>
                </a:solidFill>
              </a:rPr>
              <a:t> etc.</a:t>
            </a:r>
            <a:endParaRPr sz="3000">
              <a:solidFill>
                <a:srgbClr val="CCCCCC"/>
              </a:solidFill>
            </a:endParaRPr>
          </a:p>
          <a:p>
            <a:pPr indent="-222250" lvl="1" marL="685800" rtl="0" algn="l">
              <a:lnSpc>
                <a:spcPct val="100000"/>
              </a:lnSpc>
              <a:spcBef>
                <a:spcPts val="600"/>
              </a:spcBef>
              <a:spcAft>
                <a:spcPts val="0"/>
              </a:spcAft>
              <a:buClr>
                <a:srgbClr val="000000"/>
              </a:buClr>
              <a:buSzPts val="1800"/>
              <a:buFont typeface="Arial"/>
              <a:buNone/>
            </a:pPr>
            <a:r>
              <a:t/>
            </a:r>
            <a:endParaRPr sz="3000">
              <a:solidFill>
                <a:srgbClr val="CCCCCC"/>
              </a:solidFill>
            </a:endParaRPr>
          </a:p>
          <a:p>
            <a:pPr indent="0" lvl="0" marL="342900" rtl="0" algn="l">
              <a:lnSpc>
                <a:spcPct val="100000"/>
              </a:lnSpc>
              <a:spcBef>
                <a:spcPts val="2000"/>
              </a:spcBef>
              <a:spcAft>
                <a:spcPts val="0"/>
              </a:spcAft>
              <a:buSzPts val="3600"/>
              <a:buNone/>
            </a:pPr>
            <a:r>
              <a:t/>
            </a:r>
            <a:endParaRPr sz="3000">
              <a:solidFill>
                <a:srgbClr val="CCCCCC"/>
              </a:solidFill>
            </a:endParaRPr>
          </a:p>
          <a:p>
            <a:pPr indent="0" lvl="0" marL="0" rtl="0" algn="l">
              <a:lnSpc>
                <a:spcPct val="100000"/>
              </a:lnSpc>
              <a:spcBef>
                <a:spcPts val="1000"/>
              </a:spcBef>
              <a:spcAft>
                <a:spcPts val="0"/>
              </a:spcAft>
              <a:buSzPts val="3600"/>
              <a:buNone/>
            </a:pPr>
            <a:r>
              <a:t/>
            </a:r>
            <a:endParaRPr sz="3000">
              <a:solidFill>
                <a:srgbClr val="CCCCCC"/>
              </a:solidFill>
            </a:endParaRPr>
          </a:p>
        </p:txBody>
      </p:sp>
      <p:sp>
        <p:nvSpPr>
          <p:cNvPr id="143" name="Google Shape;143;p1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44" name="Google Shape;144;p1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Effect filter="fade" transition="in">
                                      <p:cBhvr>
                                        <p:cTn dur="1000"/>
                                        <p:tgtEl>
                                          <p:spTgt spid="1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Effect filter="fade" transition="in">
                                      <p:cBhvr>
                                        <p:cTn dur="1000"/>
                                        <p:tgtEl>
                                          <p:spTgt spid="1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animEffect filter="fade" transition="in">
                                      <p:cBhvr>
                                        <p:cTn dur="1000"/>
                                        <p:tgtEl>
                                          <p:spTgt spid="1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animEffect filter="fade" transition="in">
                                      <p:cBhvr>
                                        <p:cTn dur="1000"/>
                                        <p:tgtEl>
                                          <p:spTgt spid="1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6" st="6"/>
                                            </p:txEl>
                                          </p:spTgt>
                                        </p:tgtEl>
                                        <p:attrNameLst>
                                          <p:attrName>style.visibility</p:attrName>
                                        </p:attrNameLst>
                                      </p:cBhvr>
                                      <p:to>
                                        <p:strVal val="visible"/>
                                      </p:to>
                                    </p:set>
                                    <p:animEffect filter="fade" transition="in">
                                      <p:cBhvr>
                                        <p:cTn dur="1000"/>
                                        <p:tgtEl>
                                          <p:spTgt spid="1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7" st="7"/>
                                            </p:txEl>
                                          </p:spTgt>
                                        </p:tgtEl>
                                        <p:attrNameLst>
                                          <p:attrName>style.visibility</p:attrName>
                                        </p:attrNameLst>
                                      </p:cBhvr>
                                      <p:to>
                                        <p:strVal val="visible"/>
                                      </p:to>
                                    </p:set>
                                    <p:animEffect filter="fade" transition="in">
                                      <p:cBhvr>
                                        <p:cTn dur="1000"/>
                                        <p:tgtEl>
                                          <p:spTgt spid="1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Ergonomie</a:t>
            </a:r>
            <a:r>
              <a:rPr lang="en"/>
              <a:t> : </a:t>
            </a:r>
            <a:r>
              <a:rPr b="1" lang="en"/>
              <a:t>2 </a:t>
            </a:r>
            <a:r>
              <a:rPr lang="en"/>
              <a:t>préoccupations</a:t>
            </a:r>
            <a:endParaRPr/>
          </a:p>
        </p:txBody>
      </p:sp>
      <p:sp>
        <p:nvSpPr>
          <p:cNvPr id="150" name="Google Shape;150;p11"/>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Noto Sans Symbols"/>
              <a:buChar char="⬜"/>
            </a:pPr>
            <a:r>
              <a:rPr b="1" lang="en">
                <a:solidFill>
                  <a:srgbClr val="CCCCCC"/>
                </a:solidFill>
              </a:rPr>
              <a:t>L'</a:t>
            </a:r>
            <a:r>
              <a:rPr b="1" lang="en">
                <a:solidFill>
                  <a:srgbClr val="FFFFFF"/>
                </a:solidFill>
              </a:rPr>
              <a:t>ergonomie physique</a:t>
            </a:r>
            <a:endParaRPr b="1">
              <a:solidFill>
                <a:srgbClr val="FFFFFF"/>
              </a:solidFill>
            </a:endParaRPr>
          </a:p>
          <a:p>
            <a:pPr indent="0" lvl="0" marL="342900" rtl="0" algn="l">
              <a:lnSpc>
                <a:spcPct val="100000"/>
              </a:lnSpc>
              <a:spcBef>
                <a:spcPts val="1000"/>
              </a:spcBef>
              <a:spcAft>
                <a:spcPts val="0"/>
              </a:spcAft>
              <a:buSzPts val="3600"/>
              <a:buNone/>
            </a:pPr>
            <a:r>
              <a:rPr b="1" lang="en"/>
              <a:t>Le poste </a:t>
            </a:r>
            <a:r>
              <a:rPr lang="en">
                <a:solidFill>
                  <a:srgbClr val="FFFFFF"/>
                </a:solidFill>
              </a:rPr>
              <a:t>de travail informatique </a:t>
            </a:r>
            <a:r>
              <a:rPr b="1" lang="en"/>
              <a:t>comporte de nombreux </a:t>
            </a:r>
            <a:r>
              <a:rPr b="1" lang="en">
                <a:solidFill>
                  <a:srgbClr val="FFFFFF"/>
                </a:solidFill>
              </a:rPr>
              <a:t>aspects d’ergonomie physique</a:t>
            </a:r>
            <a:r>
              <a:rPr b="1" lang="en"/>
              <a:t>. L’exemple ci-dessous compare deux cas</a:t>
            </a:r>
            <a:r>
              <a:rPr b="1" lang="en">
                <a:solidFill>
                  <a:srgbClr val="CCCCCC"/>
                </a:solidFill>
              </a:rPr>
              <a:t> </a:t>
            </a:r>
            <a:endParaRPr b="1">
              <a:solidFill>
                <a:srgbClr val="CCCCCC"/>
              </a:solidFill>
            </a:endParaRPr>
          </a:p>
          <a:p>
            <a:pPr indent="0" lvl="0" marL="342900" rtl="0" algn="l">
              <a:lnSpc>
                <a:spcPct val="100000"/>
              </a:lnSpc>
              <a:spcBef>
                <a:spcPts val="1000"/>
              </a:spcBef>
              <a:spcAft>
                <a:spcPts val="0"/>
              </a:spcAft>
              <a:buSzPts val="3600"/>
              <a:buNone/>
            </a:pPr>
            <a:r>
              <a:t/>
            </a:r>
            <a:endParaRPr b="1"/>
          </a:p>
          <a:p>
            <a:pPr indent="0" lvl="0" marL="342900" rtl="0" algn="l">
              <a:lnSpc>
                <a:spcPct val="100000"/>
              </a:lnSpc>
              <a:spcBef>
                <a:spcPts val="1000"/>
              </a:spcBef>
              <a:spcAft>
                <a:spcPts val="0"/>
              </a:spcAft>
              <a:buSzPts val="3600"/>
              <a:buNone/>
            </a:pPr>
            <a:r>
              <a:t/>
            </a:r>
            <a:endParaRPr b="1"/>
          </a:p>
          <a:p>
            <a:pPr indent="0" lvl="0" marL="342900" rtl="0" algn="l">
              <a:lnSpc>
                <a:spcPct val="100000"/>
              </a:lnSpc>
              <a:spcBef>
                <a:spcPts val="1000"/>
              </a:spcBef>
              <a:spcAft>
                <a:spcPts val="0"/>
              </a:spcAft>
              <a:buSzPts val="3600"/>
              <a:buNone/>
            </a:pPr>
            <a:r>
              <a:t/>
            </a:r>
            <a:endParaRPr b="1"/>
          </a:p>
          <a:p>
            <a:pPr indent="0" lvl="0" marL="1035050" rtl="0" algn="l">
              <a:lnSpc>
                <a:spcPct val="100000"/>
              </a:lnSpc>
              <a:spcBef>
                <a:spcPts val="1000"/>
              </a:spcBef>
              <a:spcAft>
                <a:spcPts val="0"/>
              </a:spcAft>
              <a:buSzPts val="3600"/>
              <a:buNone/>
            </a:pPr>
            <a:r>
              <a:t/>
            </a:r>
            <a:endParaRPr sz="3000">
              <a:solidFill>
                <a:srgbClr val="CCCCCC"/>
              </a:solidFill>
            </a:endParaRPr>
          </a:p>
          <a:p>
            <a:pPr indent="-222250" lvl="1" marL="685800" rtl="0" algn="l">
              <a:lnSpc>
                <a:spcPct val="100000"/>
              </a:lnSpc>
              <a:spcBef>
                <a:spcPts val="600"/>
              </a:spcBef>
              <a:spcAft>
                <a:spcPts val="0"/>
              </a:spcAft>
              <a:buClr>
                <a:srgbClr val="000000"/>
              </a:buClr>
              <a:buSzPts val="1800"/>
              <a:buFont typeface="Arial"/>
              <a:buNone/>
            </a:pPr>
            <a:r>
              <a:t/>
            </a:r>
            <a:endParaRPr sz="3000">
              <a:solidFill>
                <a:srgbClr val="CCCCCC"/>
              </a:solidFill>
            </a:endParaRPr>
          </a:p>
          <a:p>
            <a:pPr indent="0" lvl="0" marL="342900" rtl="0" algn="l">
              <a:lnSpc>
                <a:spcPct val="100000"/>
              </a:lnSpc>
              <a:spcBef>
                <a:spcPts val="2000"/>
              </a:spcBef>
              <a:spcAft>
                <a:spcPts val="0"/>
              </a:spcAft>
              <a:buSzPts val="3600"/>
              <a:buNone/>
            </a:pPr>
            <a:r>
              <a:t/>
            </a:r>
            <a:endParaRPr sz="3000">
              <a:solidFill>
                <a:srgbClr val="CCCCCC"/>
              </a:solidFill>
            </a:endParaRPr>
          </a:p>
          <a:p>
            <a:pPr indent="0" lvl="0" marL="0" rtl="0" algn="l">
              <a:lnSpc>
                <a:spcPct val="100000"/>
              </a:lnSpc>
              <a:spcBef>
                <a:spcPts val="1000"/>
              </a:spcBef>
              <a:spcAft>
                <a:spcPts val="0"/>
              </a:spcAft>
              <a:buSzPts val="3600"/>
              <a:buNone/>
            </a:pPr>
            <a:r>
              <a:t/>
            </a:r>
            <a:endParaRPr sz="3000">
              <a:solidFill>
                <a:srgbClr val="CCCCCC"/>
              </a:solidFill>
            </a:endParaRPr>
          </a:p>
        </p:txBody>
      </p:sp>
      <p:sp>
        <p:nvSpPr>
          <p:cNvPr id="151" name="Google Shape;151;p1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52" name="Google Shape;152;p11"/>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pic>
        <p:nvPicPr>
          <p:cNvPr id="153" name="Google Shape;153;p11"/>
          <p:cNvPicPr preferRelativeResize="0"/>
          <p:nvPr/>
        </p:nvPicPr>
        <p:blipFill rotWithShape="1">
          <a:blip r:embed="rId4">
            <a:alphaModFix/>
          </a:blip>
          <a:srcRect b="0" l="0" r="0" t="0"/>
          <a:stretch/>
        </p:blipFill>
        <p:spPr>
          <a:xfrm>
            <a:off x="1334000" y="5143500"/>
            <a:ext cx="4813100" cy="4182925"/>
          </a:xfrm>
          <a:prstGeom prst="rect">
            <a:avLst/>
          </a:prstGeom>
          <a:noFill/>
          <a:ln>
            <a:noFill/>
          </a:ln>
        </p:spPr>
      </p:pic>
      <p:pic>
        <p:nvPicPr>
          <p:cNvPr id="154" name="Google Shape;154;p11"/>
          <p:cNvPicPr preferRelativeResize="0"/>
          <p:nvPr/>
        </p:nvPicPr>
        <p:blipFill rotWithShape="1">
          <a:blip r:embed="rId5">
            <a:alphaModFix/>
          </a:blip>
          <a:srcRect b="0" l="0" r="0" t="0"/>
          <a:stretch/>
        </p:blipFill>
        <p:spPr>
          <a:xfrm>
            <a:off x="12893825" y="5143500"/>
            <a:ext cx="4813100" cy="4182925"/>
          </a:xfrm>
          <a:prstGeom prst="rect">
            <a:avLst/>
          </a:prstGeom>
          <a:noFill/>
          <a:ln>
            <a:noFill/>
          </a:ln>
        </p:spPr>
      </p:pic>
      <p:sp>
        <p:nvSpPr>
          <p:cNvPr id="155" name="Google Shape;155;p11"/>
          <p:cNvSpPr txBox="1"/>
          <p:nvPr/>
        </p:nvSpPr>
        <p:spPr>
          <a:xfrm>
            <a:off x="6222425" y="4634425"/>
            <a:ext cx="7200900" cy="507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FFFFFF"/>
                </a:solidFill>
                <a:latin typeface="Comfortaa"/>
                <a:ea typeface="Comfortaa"/>
                <a:cs typeface="Comfortaa"/>
                <a:sym typeface="Comfortaa"/>
              </a:rPr>
              <a:t>Points de comparaisons:</a:t>
            </a:r>
            <a:endParaRPr b="1" i="0" sz="3600" u="none" cap="none" strike="noStrike">
              <a:solidFill>
                <a:srgbClr val="FFFFFF"/>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CCCCCC"/>
                </a:solidFill>
                <a:latin typeface="Comfortaa"/>
                <a:ea typeface="Comfortaa"/>
                <a:cs typeface="Comfortaa"/>
                <a:sym typeface="Comfortaa"/>
              </a:rPr>
              <a:t>L’orientation de la tête,</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CCCCCC"/>
                </a:solidFill>
                <a:latin typeface="Comfortaa"/>
                <a:ea typeface="Comfortaa"/>
                <a:cs typeface="Comfortaa"/>
                <a:sym typeface="Comfortaa"/>
              </a:rPr>
              <a:t>La position de l’écran,</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CCCCCC"/>
                </a:solidFill>
                <a:latin typeface="Comfortaa"/>
                <a:ea typeface="Comfortaa"/>
                <a:cs typeface="Comfortaa"/>
                <a:sym typeface="Comfortaa"/>
              </a:rPr>
              <a:t>Le recul de l’écran,</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CCCCCC"/>
                </a:solidFill>
                <a:latin typeface="Comfortaa"/>
                <a:ea typeface="Comfortaa"/>
                <a:cs typeface="Comfortaa"/>
                <a:sym typeface="Comfortaa"/>
              </a:rPr>
              <a:t>La luminosité,</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rPr b="1" i="0" lang="en" sz="3600" u="none" cap="none" strike="noStrike">
                <a:solidFill>
                  <a:srgbClr val="CCCCCC"/>
                </a:solidFill>
                <a:latin typeface="Comfortaa"/>
                <a:ea typeface="Comfortaa"/>
                <a:cs typeface="Comfortaa"/>
                <a:sym typeface="Comfortaa"/>
              </a:rPr>
              <a:t>La position sur la chaise,</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a:p>
            <a:pPr indent="0" lvl="0" marL="0" marR="0" rtl="0" algn="l">
              <a:lnSpc>
                <a:spcPct val="100000"/>
              </a:lnSpc>
              <a:spcBef>
                <a:spcPts val="1000"/>
              </a:spcBef>
              <a:spcAft>
                <a:spcPts val="1000"/>
              </a:spcAft>
              <a:buClr>
                <a:srgbClr val="000000"/>
              </a:buClr>
              <a:buSzPts val="3600"/>
              <a:buFont typeface="Arial"/>
              <a:buNone/>
            </a:pPr>
            <a:r>
              <a:t/>
            </a:r>
            <a:endParaRPr b="1" i="0" sz="3600" u="none" cap="none" strike="noStrike">
              <a:solidFill>
                <a:srgbClr val="CCCCCC"/>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10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Effect filter="fade" transition="in">
                                      <p:cBhvr>
                                        <p:cTn dur="1000"/>
                                        <p:tgtEl>
                                          <p:spTgt spid="1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Effect filter="fade" transition="in">
                                      <p:cBhvr>
                                        <p:cTn dur="1000"/>
                                        <p:tgtEl>
                                          <p:spTgt spid="1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animEffect filter="fade" transition="in">
                                      <p:cBhvr>
                                        <p:cTn dur="1000"/>
                                        <p:tgtEl>
                                          <p:spTgt spid="1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6" st="6"/>
                                            </p:txEl>
                                          </p:spTgt>
                                        </p:tgtEl>
                                        <p:attrNameLst>
                                          <p:attrName>style.visibility</p:attrName>
                                        </p:attrNameLst>
                                      </p:cBhvr>
                                      <p:to>
                                        <p:strVal val="visible"/>
                                      </p:to>
                                    </p:set>
                                    <p:animEffect filter="fade" transition="in">
                                      <p:cBhvr>
                                        <p:cTn dur="1000"/>
                                        <p:tgtEl>
                                          <p:spTgt spid="1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7" st="7"/>
                                            </p:txEl>
                                          </p:spTgt>
                                        </p:tgtEl>
                                        <p:attrNameLst>
                                          <p:attrName>style.visibility</p:attrName>
                                        </p:attrNameLst>
                                      </p:cBhvr>
                                      <p:to>
                                        <p:strVal val="visible"/>
                                      </p:to>
                                    </p:set>
                                    <p:animEffect filter="fade" transition="in">
                                      <p:cBhvr>
                                        <p:cTn dur="1000"/>
                                        <p:tgtEl>
                                          <p:spTgt spid="1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8" st="8"/>
                                            </p:txEl>
                                          </p:spTgt>
                                        </p:tgtEl>
                                        <p:attrNameLst>
                                          <p:attrName>style.visibility</p:attrName>
                                        </p:attrNameLst>
                                      </p:cBhvr>
                                      <p:to>
                                        <p:strVal val="visible"/>
                                      </p:to>
                                    </p:set>
                                    <p:animEffect filter="fade" transition="in">
                                      <p:cBhvr>
                                        <p:cTn dur="1000"/>
                                        <p:tgtEl>
                                          <p:spTgt spid="15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Ergonomie</a:t>
            </a:r>
            <a:r>
              <a:rPr lang="en"/>
              <a:t> : </a:t>
            </a:r>
            <a:r>
              <a:rPr b="1" lang="en"/>
              <a:t>2 </a:t>
            </a:r>
            <a:r>
              <a:rPr lang="en"/>
              <a:t>préoccupations</a:t>
            </a:r>
            <a:endParaRPr/>
          </a:p>
        </p:txBody>
      </p:sp>
      <p:sp>
        <p:nvSpPr>
          <p:cNvPr id="161" name="Google Shape;161;p12"/>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SzPts val="3600"/>
              <a:buNone/>
            </a:pPr>
            <a:r>
              <a:t/>
            </a:r>
            <a:endParaRPr sz="3000">
              <a:solidFill>
                <a:srgbClr val="CCCCCC"/>
              </a:solidFill>
            </a:endParaRPr>
          </a:p>
          <a:p>
            <a:pPr indent="0" lvl="1" marL="463550" rtl="0" algn="l">
              <a:lnSpc>
                <a:spcPct val="100000"/>
              </a:lnSpc>
              <a:spcBef>
                <a:spcPts val="1000"/>
              </a:spcBef>
              <a:spcAft>
                <a:spcPts val="0"/>
              </a:spcAft>
              <a:buClr>
                <a:srgbClr val="000000"/>
              </a:buClr>
              <a:buSzPts val="1800"/>
              <a:buFont typeface="Arial"/>
              <a:buNone/>
            </a:pPr>
            <a:r>
              <a:t/>
            </a:r>
            <a:endParaRPr sz="3000">
              <a:solidFill>
                <a:srgbClr val="CCCCCC"/>
              </a:solidFill>
            </a:endParaRPr>
          </a:p>
          <a:p>
            <a:pPr indent="-342900" lvl="0" marL="342900" rtl="0" algn="l">
              <a:lnSpc>
                <a:spcPct val="100000"/>
              </a:lnSpc>
              <a:spcBef>
                <a:spcPts val="2000"/>
              </a:spcBef>
              <a:spcAft>
                <a:spcPts val="0"/>
              </a:spcAft>
              <a:buClr>
                <a:srgbClr val="CCCCCC"/>
              </a:buClr>
              <a:buSzPts val="3600"/>
              <a:buFont typeface="Noto Sans Symbols"/>
              <a:buChar char="⬜"/>
            </a:pPr>
            <a:r>
              <a:rPr b="1" lang="en">
                <a:solidFill>
                  <a:srgbClr val="CCCCCC"/>
                </a:solidFill>
              </a:rPr>
              <a:t>L’</a:t>
            </a:r>
            <a:r>
              <a:rPr b="1" lang="en">
                <a:solidFill>
                  <a:srgbClr val="FFFFFF"/>
                </a:solidFill>
              </a:rPr>
              <a:t>ergonomie cognitive</a:t>
            </a:r>
            <a:r>
              <a:rPr b="1" lang="en">
                <a:solidFill>
                  <a:srgbClr val="CCCCCC"/>
                </a:solidFill>
              </a:rPr>
              <a:t> </a:t>
            </a:r>
            <a:r>
              <a:rPr lang="en">
                <a:solidFill>
                  <a:srgbClr val="CCCCCC"/>
                </a:solidFill>
              </a:rPr>
              <a:t>est l'étude des </a:t>
            </a:r>
            <a:r>
              <a:rPr lang="en">
                <a:solidFill>
                  <a:srgbClr val="FFFFFF"/>
                </a:solidFill>
              </a:rPr>
              <a:t>interactions </a:t>
            </a:r>
            <a:r>
              <a:rPr lang="en">
                <a:solidFill>
                  <a:srgbClr val="CCCCCC"/>
                </a:solidFill>
              </a:rPr>
              <a:t>avec un dispositif ou un produit qui nécessite l'utilisation des grandes </a:t>
            </a:r>
            <a:r>
              <a:rPr lang="en">
                <a:solidFill>
                  <a:srgbClr val="FFFFFF"/>
                </a:solidFill>
              </a:rPr>
              <a:t>fonctions mentales de l'homme</a:t>
            </a:r>
            <a:endParaRPr>
              <a:solidFill>
                <a:srgbClr val="FFFFFF"/>
              </a:solidFill>
            </a:endParaRPr>
          </a:p>
          <a:p>
            <a:pPr indent="-425450" lvl="2" marL="1035050" rtl="0" algn="l">
              <a:lnSpc>
                <a:spcPct val="100000"/>
              </a:lnSpc>
              <a:spcBef>
                <a:spcPts val="1000"/>
              </a:spcBef>
              <a:spcAft>
                <a:spcPts val="0"/>
              </a:spcAft>
              <a:buClr>
                <a:srgbClr val="CCCCCC"/>
              </a:buClr>
              <a:buSzPts val="3000"/>
              <a:buFont typeface="Comfortaa"/>
              <a:buChar char="⬜"/>
            </a:pPr>
            <a:r>
              <a:rPr i="1" lang="en" sz="3000">
                <a:solidFill>
                  <a:srgbClr val="CCCCCC"/>
                </a:solidFill>
              </a:rPr>
              <a:t>Perception,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t>A</a:t>
            </a:r>
            <a:r>
              <a:rPr i="1" lang="en" sz="3000">
                <a:solidFill>
                  <a:srgbClr val="CCCCCC"/>
                </a:solidFill>
              </a:rPr>
              <a:t>ttention,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t>L</a:t>
            </a:r>
            <a:r>
              <a:rPr i="1" lang="en" sz="3000">
                <a:solidFill>
                  <a:srgbClr val="CCCCCC"/>
                </a:solidFill>
              </a:rPr>
              <a:t>angage, </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t>M</a:t>
            </a:r>
            <a:r>
              <a:rPr i="1" lang="en" sz="3000">
                <a:solidFill>
                  <a:srgbClr val="CCCCCC"/>
                </a:solidFill>
              </a:rPr>
              <a:t>émoire,</a:t>
            </a:r>
            <a:endParaRPr i="1"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i="1" lang="en" sz="3000">
                <a:solidFill>
                  <a:srgbClr val="CCCCCC"/>
                </a:solidFill>
              </a:rPr>
              <a:t> </a:t>
            </a:r>
            <a:r>
              <a:rPr i="1" lang="en" sz="3000"/>
              <a:t>T</a:t>
            </a:r>
            <a:r>
              <a:rPr i="1" lang="en" sz="3000">
                <a:solidFill>
                  <a:srgbClr val="CCCCCC"/>
                </a:solidFill>
              </a:rPr>
              <a:t>raitement, </a:t>
            </a:r>
            <a:r>
              <a:rPr lang="en" sz="3000">
                <a:solidFill>
                  <a:srgbClr val="CCCCCC"/>
                </a:solidFill>
              </a:rPr>
              <a:t>etc.</a:t>
            </a:r>
            <a:endParaRPr sz="3000">
              <a:solidFill>
                <a:srgbClr val="CCCCCC"/>
              </a:solidFill>
            </a:endParaRPr>
          </a:p>
          <a:p>
            <a:pPr indent="0" lvl="0" marL="0" rtl="0" algn="l">
              <a:lnSpc>
                <a:spcPct val="100000"/>
              </a:lnSpc>
              <a:spcBef>
                <a:spcPts val="600"/>
              </a:spcBef>
              <a:spcAft>
                <a:spcPts val="0"/>
              </a:spcAft>
              <a:buSzPts val="3600"/>
              <a:buNone/>
            </a:pPr>
            <a:r>
              <a:t/>
            </a:r>
            <a:endParaRPr sz="3000"/>
          </a:p>
          <a:p>
            <a:pPr indent="0" lvl="0" marL="0" rtl="0" algn="l">
              <a:lnSpc>
                <a:spcPct val="100000"/>
              </a:lnSpc>
              <a:spcBef>
                <a:spcPts val="600"/>
              </a:spcBef>
              <a:spcAft>
                <a:spcPts val="0"/>
              </a:spcAft>
              <a:buSzPts val="3600"/>
              <a:buNone/>
            </a:pPr>
            <a:r>
              <a:t/>
            </a:r>
            <a:endParaRPr sz="3000"/>
          </a:p>
          <a:p>
            <a:pPr indent="0" lvl="0" marL="0" rtl="0" algn="l">
              <a:lnSpc>
                <a:spcPct val="100000"/>
              </a:lnSpc>
              <a:spcBef>
                <a:spcPts val="600"/>
              </a:spcBef>
              <a:spcAft>
                <a:spcPts val="0"/>
              </a:spcAft>
              <a:buSzPts val="3600"/>
              <a:buNone/>
            </a:pPr>
            <a:r>
              <a:t/>
            </a:r>
            <a:endParaRPr sz="3000"/>
          </a:p>
          <a:p>
            <a:pPr indent="0" lvl="0" marL="0" rtl="0" algn="l">
              <a:lnSpc>
                <a:spcPct val="100000"/>
              </a:lnSpc>
              <a:spcBef>
                <a:spcPts val="600"/>
              </a:spcBef>
              <a:spcAft>
                <a:spcPts val="0"/>
              </a:spcAft>
              <a:buSzPts val="3600"/>
              <a:buNone/>
            </a:pPr>
            <a:r>
              <a:t/>
            </a:r>
            <a:endParaRPr sz="3000"/>
          </a:p>
          <a:p>
            <a:pPr indent="0" lvl="0" marL="0" rtl="0" algn="l">
              <a:lnSpc>
                <a:spcPct val="100000"/>
              </a:lnSpc>
              <a:spcBef>
                <a:spcPts val="600"/>
              </a:spcBef>
              <a:spcAft>
                <a:spcPts val="0"/>
              </a:spcAft>
              <a:buSzPts val="3600"/>
              <a:buNone/>
            </a:pPr>
            <a:r>
              <a:t/>
            </a:r>
            <a:endParaRPr sz="3000"/>
          </a:p>
          <a:p>
            <a:pPr indent="0" lvl="0" marL="0" rtl="0" algn="l">
              <a:lnSpc>
                <a:spcPct val="100000"/>
              </a:lnSpc>
              <a:spcBef>
                <a:spcPts val="600"/>
              </a:spcBef>
              <a:spcAft>
                <a:spcPts val="0"/>
              </a:spcAft>
              <a:buSzPts val="3600"/>
              <a:buNone/>
            </a:pPr>
            <a:r>
              <a:t/>
            </a:r>
            <a:endParaRPr sz="3000">
              <a:solidFill>
                <a:srgbClr val="CCCCCC"/>
              </a:solidFill>
            </a:endParaRPr>
          </a:p>
        </p:txBody>
      </p:sp>
      <p:sp>
        <p:nvSpPr>
          <p:cNvPr id="162" name="Google Shape;162;p1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63" name="Google Shape;163;p12"/>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animEffect filter="fade" transition="in">
                                      <p:cBhvr>
                                        <p:cTn dur="1000"/>
                                        <p:tgtEl>
                                          <p:spTgt spid="1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animEffect filter="fade" transition="in">
                                      <p:cBhvr>
                                        <p:cTn dur="1000"/>
                                        <p:tgtEl>
                                          <p:spTgt spid="1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animEffect filter="fade" transition="in">
                                      <p:cBhvr>
                                        <p:cTn dur="1000"/>
                                        <p:tgtEl>
                                          <p:spTgt spid="1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9" st="9"/>
                                            </p:txEl>
                                          </p:spTgt>
                                        </p:tgtEl>
                                        <p:attrNameLst>
                                          <p:attrName>style.visibility</p:attrName>
                                        </p:attrNameLst>
                                      </p:cBhvr>
                                      <p:to>
                                        <p:strVal val="visible"/>
                                      </p:to>
                                    </p:set>
                                    <p:animEffect filter="fade" transition="in">
                                      <p:cBhvr>
                                        <p:cTn dur="1000"/>
                                        <p:tgtEl>
                                          <p:spTgt spid="16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0" st="10"/>
                                            </p:txEl>
                                          </p:spTgt>
                                        </p:tgtEl>
                                        <p:attrNameLst>
                                          <p:attrName>style.visibility</p:attrName>
                                        </p:attrNameLst>
                                      </p:cBhvr>
                                      <p:to>
                                        <p:strVal val="visible"/>
                                      </p:to>
                                    </p:set>
                                    <p:animEffect filter="fade" transition="in">
                                      <p:cBhvr>
                                        <p:cTn dur="1000"/>
                                        <p:tgtEl>
                                          <p:spTgt spid="16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1" st="11"/>
                                            </p:txEl>
                                          </p:spTgt>
                                        </p:tgtEl>
                                        <p:attrNameLst>
                                          <p:attrName>style.visibility</p:attrName>
                                        </p:attrNameLst>
                                      </p:cBhvr>
                                      <p:to>
                                        <p:strVal val="visible"/>
                                      </p:to>
                                    </p:set>
                                    <p:animEffect filter="fade" transition="in">
                                      <p:cBhvr>
                                        <p:cTn dur="1000"/>
                                        <p:tgtEl>
                                          <p:spTgt spid="16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2" st="12"/>
                                            </p:txEl>
                                          </p:spTgt>
                                        </p:tgtEl>
                                        <p:attrNameLst>
                                          <p:attrName>style.visibility</p:attrName>
                                        </p:attrNameLst>
                                      </p:cBhvr>
                                      <p:to>
                                        <p:strVal val="visible"/>
                                      </p:to>
                                    </p:set>
                                    <p:animEffect filter="fade" transition="in">
                                      <p:cBhvr>
                                        <p:cTn dur="1000"/>
                                        <p:tgtEl>
                                          <p:spTgt spid="16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3" st="13"/>
                                            </p:txEl>
                                          </p:spTgt>
                                        </p:tgtEl>
                                        <p:attrNameLst>
                                          <p:attrName>style.visibility</p:attrName>
                                        </p:attrNameLst>
                                      </p:cBhvr>
                                      <p:to>
                                        <p:strVal val="visible"/>
                                      </p:to>
                                    </p:set>
                                    <p:animEffect filter="fade" transition="in">
                                      <p:cBhvr>
                                        <p:cTn dur="1000"/>
                                        <p:tgtEl>
                                          <p:spTgt spid="161">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Problématique </a:t>
            </a:r>
            <a:r>
              <a:rPr lang="en"/>
              <a:t>de la </a:t>
            </a:r>
            <a:r>
              <a:rPr b="1" lang="en"/>
              <a:t>conception</a:t>
            </a:r>
            <a:endParaRPr b="1"/>
          </a:p>
        </p:txBody>
      </p:sp>
      <p:sp>
        <p:nvSpPr>
          <p:cNvPr id="169" name="Google Shape;169;p13"/>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349250" lvl="1" marL="685800" rtl="0" algn="l">
              <a:lnSpc>
                <a:spcPct val="100000"/>
              </a:lnSpc>
              <a:spcBef>
                <a:spcPts val="0"/>
              </a:spcBef>
              <a:spcAft>
                <a:spcPts val="0"/>
              </a:spcAft>
              <a:buClr>
                <a:srgbClr val="DDDDDD"/>
              </a:buClr>
              <a:buSzPts val="2000"/>
              <a:buFont typeface="Noto Sans Symbols"/>
              <a:buChar char="⬜"/>
            </a:pPr>
            <a:r>
              <a:rPr b="1" lang="en" sz="3600">
                <a:solidFill>
                  <a:srgbClr val="CCCCCC"/>
                </a:solidFill>
              </a:rPr>
              <a:t>Logique du </a:t>
            </a:r>
            <a:r>
              <a:rPr b="1" lang="en" sz="3600">
                <a:solidFill>
                  <a:srgbClr val="FF00FF"/>
                </a:solidFill>
              </a:rPr>
              <a:t>concepteur</a:t>
            </a:r>
            <a:r>
              <a:rPr b="1" lang="en" sz="3600">
                <a:solidFill>
                  <a:srgbClr val="CCCCCC"/>
                </a:solidFill>
              </a:rPr>
              <a:t> – logique de l’</a:t>
            </a:r>
            <a:r>
              <a:rPr b="1" lang="en" sz="3600">
                <a:solidFill>
                  <a:srgbClr val="00FFFF"/>
                </a:solidFill>
              </a:rPr>
              <a:t>utilisateur</a:t>
            </a:r>
            <a:r>
              <a:rPr b="1" lang="en" sz="3600">
                <a:solidFill>
                  <a:srgbClr val="CCCCCC"/>
                </a:solidFill>
              </a:rPr>
              <a:t> :</a:t>
            </a:r>
            <a:endParaRPr sz="2000">
              <a:solidFill>
                <a:srgbClr val="595959"/>
              </a:solidFill>
              <a:latin typeface="Century Gothic"/>
              <a:ea typeface="Century Gothic"/>
              <a:cs typeface="Century Gothic"/>
              <a:sym typeface="Century Gothic"/>
            </a:endParaRPr>
          </a:p>
          <a:p>
            <a:pPr indent="-349250" lvl="2" marL="1035050" rtl="0" algn="l">
              <a:lnSpc>
                <a:spcPct val="100000"/>
              </a:lnSpc>
              <a:spcBef>
                <a:spcPts val="600"/>
              </a:spcBef>
              <a:spcAft>
                <a:spcPts val="0"/>
              </a:spcAft>
              <a:buClr>
                <a:srgbClr val="6E6E6E"/>
              </a:buClr>
              <a:buSzPts val="1800"/>
              <a:buFont typeface="Noto Sans Symbols"/>
              <a:buChar char="⬜"/>
            </a:pPr>
            <a:r>
              <a:rPr b="1" lang="en" sz="3000">
                <a:solidFill>
                  <a:srgbClr val="CCCCCC"/>
                </a:solidFill>
              </a:rPr>
              <a:t>Compatibilité ?</a:t>
            </a:r>
            <a:endParaRPr b="1" sz="3000">
              <a:solidFill>
                <a:srgbClr val="CCCCCC"/>
              </a:solidFill>
            </a:endParaRPr>
          </a:p>
        </p:txBody>
      </p:sp>
      <p:sp>
        <p:nvSpPr>
          <p:cNvPr id="170" name="Google Shape;170;p1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171" name="Google Shape;171;p13"/>
          <p:cNvSpPr/>
          <p:nvPr/>
        </p:nvSpPr>
        <p:spPr>
          <a:xfrm>
            <a:off x="8980475" y="5817075"/>
            <a:ext cx="1812600" cy="1333200"/>
          </a:xfrm>
          <a:prstGeom prst="leftRightArrow">
            <a:avLst>
              <a:gd fmla="val 50000" name="adj1"/>
              <a:gd fmla="val 50000" name="adj2"/>
            </a:avLst>
          </a:prstGeom>
          <a:solidFill>
            <a:srgbClr val="C7C7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pic>
        <p:nvPicPr>
          <p:cNvPr id="172" name="Google Shape;172;p13"/>
          <p:cNvPicPr preferRelativeResize="0"/>
          <p:nvPr/>
        </p:nvPicPr>
        <p:blipFill rotWithShape="1">
          <a:blip r:embed="rId3">
            <a:alphaModFix/>
          </a:blip>
          <a:srcRect b="0" l="0" r="0" t="0"/>
          <a:stretch/>
        </p:blipFill>
        <p:spPr>
          <a:xfrm>
            <a:off x="10793169" y="3896036"/>
            <a:ext cx="6462600" cy="5175300"/>
          </a:xfrm>
          <a:prstGeom prst="roundRect">
            <a:avLst>
              <a:gd fmla="val 16667" name="adj"/>
            </a:avLst>
          </a:prstGeom>
          <a:noFill/>
          <a:ln>
            <a:noFill/>
          </a:ln>
          <a:effectLst>
            <a:reflection blurRad="0" dir="5400000" dist="38100" endA="0" endPos="30000" fadeDir="5400012" kx="0" rotWithShape="0" algn="bl" stPos="0" sy="-100000" ky="0"/>
          </a:effectLst>
        </p:spPr>
      </p:pic>
      <p:pic>
        <p:nvPicPr>
          <p:cNvPr descr="ésultat de recherche d'images pour &quot;informaticienne&quot;" id="173" name="Google Shape;173;p13"/>
          <p:cNvPicPr preferRelativeResize="0"/>
          <p:nvPr/>
        </p:nvPicPr>
        <p:blipFill rotWithShape="1">
          <a:blip r:embed="rId4">
            <a:alphaModFix/>
          </a:blip>
          <a:srcRect b="0" l="0" r="0" t="0"/>
          <a:stretch/>
        </p:blipFill>
        <p:spPr>
          <a:xfrm>
            <a:off x="2126267" y="4251066"/>
            <a:ext cx="6854100" cy="4667400"/>
          </a:xfrm>
          <a:prstGeom prst="roundRect">
            <a:avLst>
              <a:gd fmla="val 16667" name="adj"/>
            </a:avLst>
          </a:prstGeom>
          <a:noFill/>
          <a:ln>
            <a:noFill/>
          </a:ln>
          <a:effectLst>
            <a:reflection blurRad="0" dir="5400000" dist="38100" endA="0" endPos="30000" fadeDir="5400012" kx="0" rotWithShape="0" algn="bl" stPos="0" sy="-100000" ky="0"/>
          </a:effectLst>
        </p:spPr>
      </p:pic>
      <p:pic>
        <p:nvPicPr>
          <p:cNvPr id="174" name="Google Shape;174;p13"/>
          <p:cNvPicPr preferRelativeResize="0"/>
          <p:nvPr/>
        </p:nvPicPr>
        <p:blipFill rotWithShape="1">
          <a:blip r:embed="rId5">
            <a:alphaModFix/>
          </a:blip>
          <a:srcRect b="0" l="0" r="0" t="0"/>
          <a:stretch/>
        </p:blipFill>
        <p:spPr>
          <a:xfrm>
            <a:off x="1182100" y="959350"/>
            <a:ext cx="1007525" cy="10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Conception </a:t>
            </a:r>
            <a:r>
              <a:rPr lang="en"/>
              <a:t>: </a:t>
            </a:r>
            <a:r>
              <a:rPr b="1" lang="en"/>
              <a:t>3 </a:t>
            </a:r>
            <a:r>
              <a:rPr lang="en"/>
              <a:t>niveaux</a:t>
            </a:r>
            <a:endParaRPr/>
          </a:p>
        </p:txBody>
      </p:sp>
      <p:sp>
        <p:nvSpPr>
          <p:cNvPr id="180" name="Google Shape;180;p14"/>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90000"/>
              </a:lnSpc>
              <a:spcBef>
                <a:spcPts val="0"/>
              </a:spcBef>
              <a:spcAft>
                <a:spcPts val="0"/>
              </a:spcAft>
              <a:buClr>
                <a:srgbClr val="FF00FF"/>
              </a:buClr>
              <a:buSzPts val="3600"/>
              <a:buFont typeface="Comfortaa"/>
              <a:buChar char="⬜"/>
            </a:pPr>
            <a:r>
              <a:rPr b="1" lang="en">
                <a:solidFill>
                  <a:srgbClr val="FF00FF"/>
                </a:solidFill>
              </a:rPr>
              <a:t>Utilité</a:t>
            </a:r>
            <a:endParaRPr>
              <a:solidFill>
                <a:srgbClr val="FF00FF"/>
              </a:solidFill>
            </a:endParaRPr>
          </a:p>
          <a:p>
            <a:pPr indent="-421322" lvl="1" marL="685800" rtl="0" algn="l">
              <a:lnSpc>
                <a:spcPct val="90000"/>
              </a:lnSpc>
              <a:spcBef>
                <a:spcPts val="600"/>
              </a:spcBef>
              <a:spcAft>
                <a:spcPts val="0"/>
              </a:spcAft>
              <a:buClr>
                <a:srgbClr val="CCCCCC"/>
              </a:buClr>
              <a:buSzPts val="3000"/>
              <a:buFont typeface="Noto Sans Symbols"/>
              <a:buChar char="⬜"/>
            </a:pPr>
            <a:r>
              <a:rPr lang="en" sz="3000">
                <a:solidFill>
                  <a:srgbClr val="CCCCCC"/>
                </a:solidFill>
              </a:rPr>
              <a:t>Capacité de l’objet à aider à la réalisation de </a:t>
            </a:r>
            <a:r>
              <a:rPr b="1" lang="en" sz="3000">
                <a:solidFill>
                  <a:srgbClr val="CCCCCC"/>
                </a:solidFill>
              </a:rPr>
              <a:t>l’</a:t>
            </a:r>
            <a:r>
              <a:rPr b="1" lang="en" sz="3000">
                <a:solidFill>
                  <a:srgbClr val="FFFFFF"/>
                </a:solidFill>
              </a:rPr>
              <a:t>objectif de son utilisateur</a:t>
            </a:r>
            <a:r>
              <a:rPr b="1" lang="en" sz="3000">
                <a:solidFill>
                  <a:srgbClr val="CCCCCC"/>
                </a:solidFill>
              </a:rPr>
              <a:t>.</a:t>
            </a:r>
            <a:endParaRPr sz="30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b="1" lang="en">
                <a:solidFill>
                  <a:srgbClr val="FF00FF"/>
                </a:solidFill>
              </a:rPr>
              <a:t>Utilisabilité</a:t>
            </a:r>
            <a:endParaRPr b="1" sz="3000">
              <a:solidFill>
                <a:srgbClr val="CCCCCC"/>
              </a:solidFill>
            </a:endParaRPr>
          </a:p>
          <a:p>
            <a:pPr indent="-421322" lvl="1" marL="685800" rtl="0" algn="l">
              <a:lnSpc>
                <a:spcPct val="90000"/>
              </a:lnSpc>
              <a:spcBef>
                <a:spcPts val="600"/>
              </a:spcBef>
              <a:spcAft>
                <a:spcPts val="0"/>
              </a:spcAft>
              <a:buClr>
                <a:srgbClr val="CCCCCC"/>
              </a:buClr>
              <a:buSzPts val="3000"/>
              <a:buFont typeface="Noto Sans Symbols"/>
              <a:buChar char="⬜"/>
            </a:pPr>
            <a:r>
              <a:rPr b="1" lang="en" sz="3000">
                <a:solidFill>
                  <a:srgbClr val="FFFFFF"/>
                </a:solidFill>
              </a:rPr>
              <a:t>Facilité</a:t>
            </a:r>
            <a:r>
              <a:rPr lang="en" sz="3000">
                <a:solidFill>
                  <a:srgbClr val="FFFFFF"/>
                </a:solidFill>
              </a:rPr>
              <a:t> </a:t>
            </a:r>
            <a:r>
              <a:rPr lang="en" sz="3000">
                <a:solidFill>
                  <a:srgbClr val="CCCCCC"/>
                </a:solidFill>
              </a:rPr>
              <a:t>avec laquelle l’</a:t>
            </a:r>
            <a:r>
              <a:rPr lang="en" sz="3000">
                <a:solidFill>
                  <a:srgbClr val="00FFFF"/>
                </a:solidFill>
              </a:rPr>
              <a:t>utilisateur</a:t>
            </a:r>
            <a:r>
              <a:rPr lang="en" sz="3000">
                <a:solidFill>
                  <a:srgbClr val="CCCCCC"/>
                </a:solidFill>
              </a:rPr>
              <a:t> peut utiliser un système.</a:t>
            </a:r>
            <a:endParaRPr sz="3000">
              <a:solidFill>
                <a:srgbClr val="CCCCCC"/>
              </a:solidFill>
            </a:endParaRPr>
          </a:p>
          <a:p>
            <a:pPr indent="-421322" lvl="1" marL="685800" rtl="0" algn="l">
              <a:lnSpc>
                <a:spcPct val="90000"/>
              </a:lnSpc>
              <a:spcBef>
                <a:spcPts val="600"/>
              </a:spcBef>
              <a:spcAft>
                <a:spcPts val="0"/>
              </a:spcAft>
              <a:buClr>
                <a:srgbClr val="CCCCCC"/>
              </a:buClr>
              <a:buSzPts val="3000"/>
              <a:buFont typeface="Noto Sans Symbols"/>
              <a:buChar char="⬜"/>
            </a:pPr>
            <a:r>
              <a:rPr lang="en" sz="3000">
                <a:solidFill>
                  <a:srgbClr val="CCCCCC"/>
                </a:solidFill>
              </a:rPr>
              <a:t>Habituellement déterminée selon certains </a:t>
            </a:r>
            <a:r>
              <a:rPr b="1" lang="en" sz="3000">
                <a:solidFill>
                  <a:srgbClr val="CCCCCC"/>
                </a:solidFill>
              </a:rPr>
              <a:t>critères</a:t>
            </a:r>
            <a:r>
              <a:rPr lang="en" sz="3000">
                <a:solidFill>
                  <a:srgbClr val="CCCCCC"/>
                </a:solidFill>
              </a:rPr>
              <a:t> liés au comportement de l’</a:t>
            </a:r>
            <a:r>
              <a:rPr lang="en" sz="3000">
                <a:solidFill>
                  <a:srgbClr val="00FFFF"/>
                </a:solidFill>
              </a:rPr>
              <a:t>utilisateur</a:t>
            </a:r>
            <a:endParaRPr sz="3000">
              <a:solidFill>
                <a:srgbClr val="CCCCCC"/>
              </a:solidFill>
            </a:endParaRPr>
          </a:p>
          <a:p>
            <a:pPr indent="-434022" lvl="2" marL="1035050" rtl="0" algn="l">
              <a:lnSpc>
                <a:spcPct val="90000"/>
              </a:lnSpc>
              <a:spcBef>
                <a:spcPts val="600"/>
              </a:spcBef>
              <a:spcAft>
                <a:spcPts val="0"/>
              </a:spcAft>
              <a:buClr>
                <a:srgbClr val="CCCCCC"/>
              </a:buClr>
              <a:buSzPts val="3000"/>
              <a:buFont typeface="Comfortaa"/>
              <a:buChar char="⬜"/>
            </a:pPr>
            <a:r>
              <a:rPr lang="en" sz="3000">
                <a:solidFill>
                  <a:srgbClr val="CCCCCC"/>
                </a:solidFill>
              </a:rPr>
              <a:t>Temps d’apprentissage,</a:t>
            </a:r>
            <a:endParaRPr sz="3000">
              <a:solidFill>
                <a:srgbClr val="CCCCCC"/>
              </a:solidFill>
            </a:endParaRPr>
          </a:p>
          <a:p>
            <a:pPr indent="-434022" lvl="2" marL="1035050" rtl="0" algn="l">
              <a:lnSpc>
                <a:spcPct val="90000"/>
              </a:lnSpc>
              <a:spcBef>
                <a:spcPts val="600"/>
              </a:spcBef>
              <a:spcAft>
                <a:spcPts val="0"/>
              </a:spcAft>
              <a:buClr>
                <a:srgbClr val="CCCCCC"/>
              </a:buClr>
              <a:buSzPts val="3000"/>
              <a:buFont typeface="Comfortaa"/>
              <a:buChar char="⬜"/>
            </a:pPr>
            <a:r>
              <a:rPr lang="en" sz="3000">
                <a:solidFill>
                  <a:srgbClr val="CCCCCC"/>
                </a:solidFill>
              </a:rPr>
              <a:t>Vitesse d’exécution de la tâche</a:t>
            </a:r>
            <a:endParaRPr sz="3000">
              <a:solidFill>
                <a:srgbClr val="CCCCCC"/>
              </a:solidFill>
            </a:endParaRPr>
          </a:p>
          <a:p>
            <a:pPr indent="-434022" lvl="2" marL="1035050" rtl="0" algn="l">
              <a:lnSpc>
                <a:spcPct val="90000"/>
              </a:lnSpc>
              <a:spcBef>
                <a:spcPts val="600"/>
              </a:spcBef>
              <a:spcAft>
                <a:spcPts val="0"/>
              </a:spcAft>
              <a:buClr>
                <a:srgbClr val="CCCCCC"/>
              </a:buClr>
              <a:buSzPts val="3000"/>
              <a:buFont typeface="Comfortaa"/>
              <a:buChar char="⬜"/>
            </a:pPr>
            <a:r>
              <a:rPr lang="en" sz="3000">
                <a:solidFill>
                  <a:srgbClr val="CCCCCC"/>
                </a:solidFill>
              </a:rPr>
              <a:t>Nombre d’erreurs commises</a:t>
            </a:r>
            <a:endParaRPr sz="30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b="1" lang="en">
                <a:solidFill>
                  <a:srgbClr val="FF00FF"/>
                </a:solidFill>
              </a:rPr>
              <a:t>Acceptabilité</a:t>
            </a:r>
            <a:endParaRPr sz="3000">
              <a:solidFill>
                <a:srgbClr val="CCCCCC"/>
              </a:solidFill>
            </a:endParaRPr>
          </a:p>
          <a:p>
            <a:pPr indent="-421322" lvl="1" marL="685800" rtl="0" algn="l">
              <a:lnSpc>
                <a:spcPct val="90000"/>
              </a:lnSpc>
              <a:spcBef>
                <a:spcPts val="600"/>
              </a:spcBef>
              <a:spcAft>
                <a:spcPts val="0"/>
              </a:spcAft>
              <a:buClr>
                <a:srgbClr val="CCCCCC"/>
              </a:buClr>
              <a:buSzPts val="3000"/>
              <a:buFont typeface="Noto Sans Symbols"/>
              <a:buChar char="⬜"/>
            </a:pPr>
            <a:r>
              <a:rPr lang="en" sz="3000">
                <a:solidFill>
                  <a:srgbClr val="CCCCCC"/>
                </a:solidFill>
              </a:rPr>
              <a:t>Satisfaction pour l’utilisateur, le système est compatible avec les </a:t>
            </a:r>
            <a:r>
              <a:rPr b="1" lang="en" sz="3000">
                <a:solidFill>
                  <a:srgbClr val="CCCCCC"/>
                </a:solidFill>
              </a:rPr>
              <a:t>buts</a:t>
            </a:r>
            <a:r>
              <a:rPr lang="en" sz="3000">
                <a:solidFill>
                  <a:srgbClr val="CCCCCC"/>
                </a:solidFill>
              </a:rPr>
              <a:t> et </a:t>
            </a:r>
            <a:r>
              <a:rPr b="1" lang="en" sz="3000">
                <a:solidFill>
                  <a:srgbClr val="FFFFFF"/>
                </a:solidFill>
              </a:rPr>
              <a:t>contraintes</a:t>
            </a:r>
            <a:r>
              <a:rPr lang="en" sz="3000">
                <a:solidFill>
                  <a:srgbClr val="CCCCCC"/>
                </a:solidFill>
              </a:rPr>
              <a:t> du </a:t>
            </a:r>
            <a:r>
              <a:rPr b="1" lang="en" sz="3000">
                <a:solidFill>
                  <a:srgbClr val="FFFF00"/>
                </a:solidFill>
              </a:rPr>
              <a:t>contexte</a:t>
            </a:r>
            <a:r>
              <a:rPr lang="en" sz="3000">
                <a:solidFill>
                  <a:srgbClr val="CCCCCC"/>
                </a:solidFill>
              </a:rPr>
              <a:t> ainsi que les </a:t>
            </a:r>
            <a:r>
              <a:rPr b="1" lang="en" sz="3000">
                <a:solidFill>
                  <a:srgbClr val="FFFFFF"/>
                </a:solidFill>
              </a:rPr>
              <a:t>motivations</a:t>
            </a:r>
            <a:r>
              <a:rPr lang="en" sz="3000">
                <a:solidFill>
                  <a:srgbClr val="FFFFFF"/>
                </a:solidFill>
              </a:rPr>
              <a:t> </a:t>
            </a:r>
            <a:r>
              <a:rPr lang="en" sz="3000">
                <a:solidFill>
                  <a:srgbClr val="CCCCCC"/>
                </a:solidFill>
              </a:rPr>
              <a:t>des </a:t>
            </a:r>
            <a:r>
              <a:rPr lang="en" sz="3000">
                <a:solidFill>
                  <a:srgbClr val="00FFFF"/>
                </a:solidFill>
              </a:rPr>
              <a:t>utilisateurs</a:t>
            </a:r>
            <a:r>
              <a:rPr lang="en" sz="3000">
                <a:solidFill>
                  <a:srgbClr val="CCCCCC"/>
                </a:solidFill>
              </a:rPr>
              <a:t>. </a:t>
            </a:r>
            <a:endParaRPr b="1" sz="3000">
              <a:solidFill>
                <a:srgbClr val="CCCCCC"/>
              </a:solidFill>
            </a:endParaRPr>
          </a:p>
        </p:txBody>
      </p:sp>
      <p:sp>
        <p:nvSpPr>
          <p:cNvPr id="181" name="Google Shape;181;p1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82" name="Google Shape;182;p1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0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0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1000"/>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1000"/>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1000"/>
                                        <p:tgtEl>
                                          <p:spTgt spid="1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animEffect filter="fade" transition="in">
                                      <p:cBhvr>
                                        <p:cTn dur="1000"/>
                                        <p:tgtEl>
                                          <p:spTgt spid="1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animEffect filter="fade" transition="in">
                                      <p:cBhvr>
                                        <p:cTn dur="1000"/>
                                        <p:tgtEl>
                                          <p:spTgt spid="1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animEffect filter="fade" transition="in">
                                      <p:cBhvr>
                                        <p:cTn dur="1000"/>
                                        <p:tgtEl>
                                          <p:spTgt spid="1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8" st="8"/>
                                            </p:txEl>
                                          </p:spTgt>
                                        </p:tgtEl>
                                        <p:attrNameLst>
                                          <p:attrName>style.visibility</p:attrName>
                                        </p:attrNameLst>
                                      </p:cBhvr>
                                      <p:to>
                                        <p:strVal val="visible"/>
                                      </p:to>
                                    </p:set>
                                    <p:animEffect filter="fade" transition="in">
                                      <p:cBhvr>
                                        <p:cTn dur="1000"/>
                                        <p:tgtEl>
                                          <p:spTgt spid="1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9" st="9"/>
                                            </p:txEl>
                                          </p:spTgt>
                                        </p:tgtEl>
                                        <p:attrNameLst>
                                          <p:attrName>style.visibility</p:attrName>
                                        </p:attrNameLst>
                                      </p:cBhvr>
                                      <p:to>
                                        <p:strVal val="visible"/>
                                      </p:to>
                                    </p:set>
                                    <p:animEffect filter="fade" transition="in">
                                      <p:cBhvr>
                                        <p:cTn dur="1000"/>
                                        <p:tgtEl>
                                          <p:spTgt spid="18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a:t>
            </a:r>
            <a:r>
              <a:rPr b="1" lang="en"/>
              <a:t>invariants</a:t>
            </a:r>
            <a:endParaRPr/>
          </a:p>
        </p:txBody>
      </p:sp>
      <p:sp>
        <p:nvSpPr>
          <p:cNvPr id="188" name="Google Shape;188;p15"/>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000"/>
              <a:buFont typeface="Noto Sans Symbols"/>
              <a:buChar char="⬜"/>
            </a:pPr>
            <a:r>
              <a:rPr b="1" lang="en">
                <a:solidFill>
                  <a:srgbClr val="00FFFF"/>
                </a:solidFill>
              </a:rPr>
              <a:t>Utilisateur </a:t>
            </a:r>
            <a:r>
              <a:rPr lang="en" sz="3000">
                <a:solidFill>
                  <a:srgbClr val="CCCCCC"/>
                </a:solidFill>
              </a:rPr>
              <a:t>: </a:t>
            </a:r>
            <a:r>
              <a:rPr i="1" lang="en" sz="3000">
                <a:solidFill>
                  <a:srgbClr val="CCCCCC"/>
                </a:solidFill>
              </a:rPr>
              <a:t>la personne réelle qui va utiliser l’application</a:t>
            </a:r>
            <a:endParaRPr i="1" sz="3000">
              <a:solidFill>
                <a:srgbClr val="CCCCCC"/>
              </a:solidFill>
            </a:endParaRPr>
          </a:p>
          <a:p>
            <a:pPr indent="-342900" lvl="0" marL="342900" rtl="0" algn="l">
              <a:lnSpc>
                <a:spcPct val="100000"/>
              </a:lnSpc>
              <a:spcBef>
                <a:spcPts val="2000"/>
              </a:spcBef>
              <a:spcAft>
                <a:spcPts val="0"/>
              </a:spcAft>
              <a:buClr>
                <a:srgbClr val="CCCCCC"/>
              </a:buClr>
              <a:buSzPts val="3000"/>
              <a:buFont typeface="Noto Sans Symbols"/>
              <a:buChar char="⬜"/>
            </a:pPr>
            <a:r>
              <a:rPr b="1" lang="en">
                <a:solidFill>
                  <a:srgbClr val="FFFF00"/>
                </a:solidFill>
              </a:rPr>
              <a:t>Contexte</a:t>
            </a:r>
            <a:r>
              <a:rPr lang="en" sz="3000">
                <a:solidFill>
                  <a:srgbClr val="FFFF00"/>
                </a:solidFill>
              </a:rPr>
              <a:t> </a:t>
            </a:r>
            <a:r>
              <a:rPr lang="en" sz="3000">
                <a:solidFill>
                  <a:srgbClr val="CCCCCC"/>
                </a:solidFill>
              </a:rPr>
              <a:t>: </a:t>
            </a:r>
            <a:r>
              <a:rPr i="1" lang="en" sz="3000">
                <a:solidFill>
                  <a:srgbClr val="CCCCCC"/>
                </a:solidFill>
              </a:rPr>
              <a:t>les conditions d’utilisation de l’application</a:t>
            </a:r>
            <a:endParaRPr i="1" sz="3000">
              <a:solidFill>
                <a:srgbClr val="CCCCCC"/>
              </a:solidFill>
            </a:endParaRPr>
          </a:p>
          <a:p>
            <a:pPr indent="-342900" lvl="0" marL="342900" rtl="0" algn="l">
              <a:lnSpc>
                <a:spcPct val="100000"/>
              </a:lnSpc>
              <a:spcBef>
                <a:spcPts val="2000"/>
              </a:spcBef>
              <a:spcAft>
                <a:spcPts val="0"/>
              </a:spcAft>
              <a:buClr>
                <a:srgbClr val="CCCCCC"/>
              </a:buClr>
              <a:buSzPts val="3000"/>
              <a:buFont typeface="Noto Sans Symbols"/>
              <a:buChar char="⬜"/>
            </a:pPr>
            <a:r>
              <a:rPr b="1" lang="en">
                <a:solidFill>
                  <a:srgbClr val="FF0000"/>
                </a:solidFill>
              </a:rPr>
              <a:t>Travail</a:t>
            </a:r>
            <a:r>
              <a:rPr b="1" lang="en" sz="3000">
                <a:solidFill>
                  <a:srgbClr val="FF0000"/>
                </a:solidFill>
              </a:rPr>
              <a:t> </a:t>
            </a:r>
            <a:r>
              <a:rPr lang="en" sz="3000">
                <a:solidFill>
                  <a:srgbClr val="CCCCCC"/>
                </a:solidFill>
              </a:rPr>
              <a:t>:</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Noto Sans Symbols"/>
              <a:buChar char="⬜"/>
            </a:pPr>
            <a:r>
              <a:rPr b="1" lang="en" sz="3000">
                <a:solidFill>
                  <a:srgbClr val="FFFFFF"/>
                </a:solidFill>
              </a:rPr>
              <a:t>Tâche</a:t>
            </a:r>
            <a:r>
              <a:rPr lang="en" sz="3000">
                <a:solidFill>
                  <a:srgbClr val="FFFFFF"/>
                </a:solidFill>
              </a:rPr>
              <a:t> </a:t>
            </a:r>
            <a:r>
              <a:rPr lang="en" sz="3000">
                <a:solidFill>
                  <a:srgbClr val="CCCCCC"/>
                </a:solidFill>
              </a:rPr>
              <a:t>: </a:t>
            </a:r>
            <a:r>
              <a:rPr i="1" lang="en" sz="3000">
                <a:solidFill>
                  <a:srgbClr val="CCCCCC"/>
                </a:solidFill>
              </a:rPr>
              <a:t>ce que l’utilisateur veut faire</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Noto Sans Symbols"/>
              <a:buChar char="⬜"/>
            </a:pPr>
            <a:r>
              <a:rPr b="1" lang="en" sz="3000">
                <a:solidFill>
                  <a:srgbClr val="FFFFFF"/>
                </a:solidFill>
              </a:rPr>
              <a:t>Activité</a:t>
            </a:r>
            <a:r>
              <a:rPr lang="en" sz="3000">
                <a:solidFill>
                  <a:srgbClr val="CCCCCC"/>
                </a:solidFill>
              </a:rPr>
              <a:t> : </a:t>
            </a:r>
            <a:r>
              <a:rPr i="1" lang="en" sz="3000">
                <a:solidFill>
                  <a:srgbClr val="CCCCCC"/>
                </a:solidFill>
              </a:rPr>
              <a:t>les actions (physiques et mentales) que l’utilisateur met en œuvre pour atteindre son but et réaliser sa tâche</a:t>
            </a:r>
            <a:endParaRPr i="1" sz="3000">
              <a:solidFill>
                <a:srgbClr val="CCCCCC"/>
              </a:solidFill>
            </a:endParaRPr>
          </a:p>
          <a:p>
            <a:pPr indent="-222250" lvl="0" marL="685800" rtl="0" algn="l">
              <a:lnSpc>
                <a:spcPct val="100000"/>
              </a:lnSpc>
              <a:spcBef>
                <a:spcPts val="600"/>
              </a:spcBef>
              <a:spcAft>
                <a:spcPts val="0"/>
              </a:spcAft>
              <a:buClr>
                <a:srgbClr val="000000"/>
              </a:buClr>
              <a:buSzPts val="1100"/>
              <a:buFont typeface="Arial"/>
              <a:buNone/>
            </a:pPr>
            <a:r>
              <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Noto Sans Symbols"/>
              <a:buChar char="➢"/>
            </a:pPr>
            <a:r>
              <a:rPr b="1" lang="en" sz="3600">
                <a:solidFill>
                  <a:srgbClr val="FF00FF"/>
                </a:solidFill>
              </a:rPr>
              <a:t>Démarche ergonomique</a:t>
            </a:r>
            <a:r>
              <a:rPr b="1" lang="en" sz="3000">
                <a:solidFill>
                  <a:srgbClr val="CCCCCC"/>
                </a:solidFill>
              </a:rPr>
              <a:t> </a:t>
            </a:r>
            <a:r>
              <a:rPr lang="en" sz="3000">
                <a:solidFill>
                  <a:srgbClr val="CCCCCC"/>
                </a:solidFill>
              </a:rPr>
              <a:t>: méthodes qui permettent de mieux connaître la tâche, l’activité, l’utilisateur et le contexte d’utilisation.</a:t>
            </a:r>
            <a:endParaRPr b="1" sz="3000">
              <a:solidFill>
                <a:srgbClr val="CCCCCC"/>
              </a:solidFill>
            </a:endParaRPr>
          </a:p>
        </p:txBody>
      </p:sp>
      <p:sp>
        <p:nvSpPr>
          <p:cNvPr id="189" name="Google Shape;189;p1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90" name="Google Shape;190;p15"/>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10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10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10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1000"/>
                                        <p:tgtEl>
                                          <p:spTgt spid="1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6" st="6"/>
                                            </p:txEl>
                                          </p:spTgt>
                                        </p:tgtEl>
                                        <p:attrNameLst>
                                          <p:attrName>style.visibility</p:attrName>
                                        </p:attrNameLst>
                                      </p:cBhvr>
                                      <p:to>
                                        <p:strVal val="visible"/>
                                      </p:to>
                                    </p:set>
                                    <p:animEffect filter="fade" transition="in">
                                      <p:cBhvr>
                                        <p:cTn dur="1000"/>
                                        <p:tgtEl>
                                          <p:spTgt spid="18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6"/>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450850" lvl="1" marL="685800" rtl="0" algn="l">
              <a:lnSpc>
                <a:spcPct val="100000"/>
              </a:lnSpc>
              <a:spcBef>
                <a:spcPts val="0"/>
              </a:spcBef>
              <a:spcAft>
                <a:spcPts val="0"/>
              </a:spcAft>
              <a:buClr>
                <a:srgbClr val="DDDDDD"/>
              </a:buClr>
              <a:buSzPts val="3600"/>
              <a:buFont typeface="Noto Sans Symbols"/>
              <a:buChar char="⬜"/>
            </a:pPr>
            <a:r>
              <a:rPr b="1" lang="en" sz="3600">
                <a:solidFill>
                  <a:srgbClr val="CCCCCC"/>
                </a:solidFill>
              </a:rPr>
              <a:t>Il est important de connaître l’utilisateur du produit que l’on conçoit pour adapter la conception à ses spécificités.</a:t>
            </a:r>
            <a:endParaRPr sz="2000">
              <a:solidFill>
                <a:srgbClr val="595959"/>
              </a:solidFill>
              <a:latin typeface="Century Gothic"/>
              <a:ea typeface="Century Gothic"/>
              <a:cs typeface="Century Gothic"/>
              <a:sym typeface="Century Gothic"/>
            </a:endParaRPr>
          </a:p>
        </p:txBody>
      </p:sp>
      <p:pic>
        <p:nvPicPr>
          <p:cNvPr id="196" name="Google Shape;196;p16"/>
          <p:cNvPicPr preferRelativeResize="0"/>
          <p:nvPr/>
        </p:nvPicPr>
        <p:blipFill rotWithShape="1">
          <a:blip r:embed="rId3">
            <a:alphaModFix/>
          </a:blip>
          <a:srcRect b="0" l="0" r="0" t="0"/>
          <a:stretch/>
        </p:blipFill>
        <p:spPr>
          <a:xfrm>
            <a:off x="10402495" y="4099106"/>
            <a:ext cx="6026700" cy="4047300"/>
          </a:xfrm>
          <a:prstGeom prst="doubleWave">
            <a:avLst>
              <a:gd fmla="val 6250" name="adj1"/>
              <a:gd fmla="val 0" name="adj2"/>
            </a:avLst>
          </a:prstGeom>
          <a:noFill/>
          <a:ln>
            <a:noFill/>
          </a:ln>
          <a:effectLst>
            <a:reflection blurRad="0" dir="5400000" dist="38100" endA="0" endPos="30000" fadeDir="5400012" kx="0" rotWithShape="0" algn="bl" stPos="0" sy="-100000" ky="0"/>
          </a:effectLst>
        </p:spPr>
      </p:pic>
      <p:pic>
        <p:nvPicPr>
          <p:cNvPr descr="Capture d’écran 2012-10-20 à 22.08.48.png" id="197" name="Google Shape;197;p16"/>
          <p:cNvPicPr preferRelativeResize="0"/>
          <p:nvPr/>
        </p:nvPicPr>
        <p:blipFill rotWithShape="1">
          <a:blip r:embed="rId4">
            <a:alphaModFix/>
          </a:blip>
          <a:srcRect b="0" l="0" r="0" t="0"/>
          <a:stretch/>
        </p:blipFill>
        <p:spPr>
          <a:xfrm>
            <a:off x="2265663" y="4099106"/>
            <a:ext cx="7345800" cy="4049700"/>
          </a:xfrm>
          <a:prstGeom prst="roundRect">
            <a:avLst>
              <a:gd fmla="val 16667" name="adj"/>
            </a:avLst>
          </a:prstGeom>
          <a:noFill/>
          <a:ln>
            <a:noFill/>
          </a:ln>
          <a:effectLst>
            <a:reflection blurRad="0" dir="5400000" dist="38100" endA="0" endPos="30000" fadeDir="5400012" kx="0" rotWithShape="0" algn="bl" stPos="0" sy="-100000" ky="0"/>
          </a:effectLst>
        </p:spPr>
      </p:pic>
      <p:sp>
        <p:nvSpPr>
          <p:cNvPr id="198" name="Google Shape;198;p1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t>
            </a:r>
            <a:r>
              <a:rPr lang="en">
                <a:solidFill>
                  <a:srgbClr val="00FFFF"/>
                </a:solidFill>
              </a:rPr>
              <a:t>utilisateur</a:t>
            </a:r>
            <a:r>
              <a:rPr lang="en">
                <a:solidFill>
                  <a:srgbClr val="FFFFFF"/>
                </a:solidFill>
              </a:rPr>
              <a:t>.</a:t>
            </a:r>
            <a:r>
              <a:rPr lang="en">
                <a:solidFill>
                  <a:srgbClr val="00FFFF"/>
                </a:solidFill>
              </a:rPr>
              <a:t>trice</a:t>
            </a:r>
            <a:r>
              <a:rPr lang="en"/>
              <a:t> (</a:t>
            </a:r>
            <a:r>
              <a:rPr i="1" lang="en"/>
              <a:t>user</a:t>
            </a:r>
            <a:r>
              <a:rPr lang="en"/>
              <a:t>)</a:t>
            </a:r>
            <a:endParaRPr b="1"/>
          </a:p>
        </p:txBody>
      </p:sp>
      <p:sp>
        <p:nvSpPr>
          <p:cNvPr id="199" name="Google Shape;199;p1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200" name="Google Shape;200;p16"/>
          <p:cNvSpPr txBox="1"/>
          <p:nvPr/>
        </p:nvSpPr>
        <p:spPr>
          <a:xfrm>
            <a:off x="2265649" y="8676580"/>
            <a:ext cx="7345800" cy="63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CCCCCC"/>
                </a:solidFill>
                <a:highlight>
                  <a:srgbClr val="000000"/>
                </a:highlight>
                <a:latin typeface="Comfortaa"/>
                <a:ea typeface="Comfortaa"/>
                <a:cs typeface="Comfortaa"/>
                <a:sym typeface="Comfortaa"/>
              </a:rPr>
              <a:t>Un être humain générique ?</a:t>
            </a:r>
            <a:endParaRPr b="0" i="0" sz="3000" u="none" cap="none" strike="noStrike">
              <a:solidFill>
                <a:srgbClr val="CCCCCC"/>
              </a:solidFill>
              <a:highlight>
                <a:srgbClr val="000000"/>
              </a:highlight>
              <a:latin typeface="Comfortaa"/>
              <a:ea typeface="Comfortaa"/>
              <a:cs typeface="Comfortaa"/>
              <a:sym typeface="Comfortaa"/>
            </a:endParaRPr>
          </a:p>
        </p:txBody>
      </p:sp>
      <p:sp>
        <p:nvSpPr>
          <p:cNvPr id="201" name="Google Shape;201;p16"/>
          <p:cNvSpPr txBox="1"/>
          <p:nvPr/>
        </p:nvSpPr>
        <p:spPr>
          <a:xfrm>
            <a:off x="10380500" y="8676580"/>
            <a:ext cx="6070800" cy="63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CCCCCC"/>
                </a:solidFill>
                <a:highlight>
                  <a:srgbClr val="000000"/>
                </a:highlight>
                <a:latin typeface="Comfortaa"/>
                <a:ea typeface="Comfortaa"/>
                <a:cs typeface="Comfortaa"/>
                <a:sym typeface="Comfortaa"/>
              </a:rPr>
              <a:t>Un être humain singulier ?</a:t>
            </a:r>
            <a:endParaRPr b="0" i="0" sz="1800" u="none" cap="none" strike="noStrike">
              <a:solidFill>
                <a:srgbClr val="CCCCCC"/>
              </a:solidFill>
              <a:highlight>
                <a:srgbClr val="000000"/>
              </a:highlight>
              <a:latin typeface="Comfortaa"/>
              <a:ea typeface="Comfortaa"/>
              <a:cs typeface="Comfortaa"/>
              <a:sym typeface="Comfortaa"/>
            </a:endParaRPr>
          </a:p>
        </p:txBody>
      </p:sp>
      <p:pic>
        <p:nvPicPr>
          <p:cNvPr id="202" name="Google Shape;202;p16"/>
          <p:cNvPicPr preferRelativeResize="0"/>
          <p:nvPr/>
        </p:nvPicPr>
        <p:blipFill rotWithShape="1">
          <a:blip r:embed="rId5">
            <a:alphaModFix/>
          </a:blip>
          <a:srcRect b="0" l="0" r="0" t="0"/>
          <a:stretch/>
        </p:blipFill>
        <p:spPr>
          <a:xfrm>
            <a:off x="7515100" y="5305750"/>
            <a:ext cx="3505200" cy="2324100"/>
          </a:xfrm>
          <a:prstGeom prst="rect">
            <a:avLst/>
          </a:prstGeom>
          <a:noFill/>
          <a:ln>
            <a:noFill/>
          </a:ln>
        </p:spPr>
      </p:pic>
      <p:pic>
        <p:nvPicPr>
          <p:cNvPr id="203" name="Google Shape;203;p16"/>
          <p:cNvPicPr preferRelativeResize="0"/>
          <p:nvPr/>
        </p:nvPicPr>
        <p:blipFill rotWithShape="1">
          <a:blip r:embed="rId6">
            <a:alphaModFix/>
          </a:blip>
          <a:srcRect b="0" l="0" r="0" t="0"/>
          <a:stretch/>
        </p:blipFill>
        <p:spPr>
          <a:xfrm>
            <a:off x="7515100" y="5305750"/>
            <a:ext cx="3505200" cy="2324100"/>
          </a:xfrm>
          <a:prstGeom prst="rect">
            <a:avLst/>
          </a:prstGeom>
          <a:noFill/>
          <a:ln>
            <a:noFill/>
          </a:ln>
        </p:spPr>
      </p:pic>
      <p:pic>
        <p:nvPicPr>
          <p:cNvPr id="204" name="Google Shape;204;p16"/>
          <p:cNvPicPr preferRelativeResize="0"/>
          <p:nvPr/>
        </p:nvPicPr>
        <p:blipFill rotWithShape="1">
          <a:blip r:embed="rId7">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ppt_w</p:attrName>
                                        </p:attrNameLst>
                                      </p:cBhvr>
                                      <p:tavLst>
                                        <p:tav fmla="" tm="0">
                                          <p:val>
                                            <p:strVal val="0"/>
                                          </p:val>
                                        </p:tav>
                                        <p:tav fmla="" tm="100000">
                                          <p:val>
                                            <p:strVal val="#ppt_w"/>
                                          </p:val>
                                        </p:tav>
                                      </p:tavLst>
                                    </p:anim>
                                    <p:anim calcmode="lin" valueType="num">
                                      <p:cBhvr additive="base">
                                        <p:cTn dur="1000"/>
                                        <p:tgtEl>
                                          <p:spTgt spid="2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ppt_w</p:attrName>
                                        </p:attrNameLst>
                                      </p:cBhvr>
                                      <p:tavLst>
                                        <p:tav fmla="" tm="0">
                                          <p:val>
                                            <p:strVal val="0"/>
                                          </p:val>
                                        </p:tav>
                                        <p:tav fmla="" tm="100000">
                                          <p:val>
                                            <p:strVal val="#ppt_w"/>
                                          </p:val>
                                        </p:tav>
                                      </p:tavLst>
                                    </p:anim>
                                    <p:anim calcmode="lin" valueType="num">
                                      <p:cBhvr additive="base">
                                        <p:cTn dur="1000"/>
                                        <p:tgtEl>
                                          <p:spTgt spid="2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un être humain générique ?</a:t>
            </a:r>
            <a:endParaRPr b="1"/>
          </a:p>
        </p:txBody>
      </p:sp>
      <p:sp>
        <p:nvSpPr>
          <p:cNvPr id="210" name="Google Shape;210;p17"/>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450850" lvl="1" marL="685800" rtl="0" algn="l">
              <a:lnSpc>
                <a:spcPct val="100000"/>
              </a:lnSpc>
              <a:spcBef>
                <a:spcPts val="0"/>
              </a:spcBef>
              <a:spcAft>
                <a:spcPts val="0"/>
              </a:spcAft>
              <a:buClr>
                <a:srgbClr val="CCCCCC"/>
              </a:buClr>
              <a:buSzPts val="3600"/>
              <a:buFont typeface="Comfortaa"/>
              <a:buChar char="⬜"/>
            </a:pPr>
            <a:r>
              <a:rPr lang="en" sz="3600">
                <a:solidFill>
                  <a:srgbClr val="CCCCCC"/>
                </a:solidFill>
              </a:rPr>
              <a:t>Les êtres humains ont des points communs dans leur façon de se comporter, de réagir, de comprendre, d’interpréter</a:t>
            </a:r>
            <a:endParaRPr sz="36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Connaissances existantes sur la perception, le langage, le raisonnement, la mémoire, l’apprentissage...)</a:t>
            </a:r>
            <a:endParaRPr sz="3000">
              <a:solidFill>
                <a:srgbClr val="CCCCCC"/>
              </a:solidFill>
            </a:endParaRPr>
          </a:p>
          <a:p>
            <a:pPr indent="-222250" lvl="0" marL="685800" rtl="0" algn="l">
              <a:lnSpc>
                <a:spcPct val="100000"/>
              </a:lnSpc>
              <a:spcBef>
                <a:spcPts val="600"/>
              </a:spcBef>
              <a:spcAft>
                <a:spcPts val="0"/>
              </a:spcAft>
              <a:buClr>
                <a:srgbClr val="000000"/>
              </a:buClr>
              <a:buSzPts val="1100"/>
              <a:buFont typeface="Arial"/>
              <a:buNone/>
            </a:pPr>
            <a:r>
              <a:t/>
            </a:r>
            <a:endParaRPr>
              <a:solidFill>
                <a:srgbClr val="CCCCCC"/>
              </a:solidFill>
            </a:endParaRPr>
          </a:p>
          <a:p>
            <a:pPr indent="-450850" lvl="1" marL="685800" rtl="0" algn="l">
              <a:lnSpc>
                <a:spcPct val="100000"/>
              </a:lnSpc>
              <a:spcBef>
                <a:spcPts val="2000"/>
              </a:spcBef>
              <a:spcAft>
                <a:spcPts val="0"/>
              </a:spcAft>
              <a:buClr>
                <a:srgbClr val="CCCCCC"/>
              </a:buClr>
              <a:buSzPts val="3600"/>
              <a:buFont typeface="Comfortaa"/>
              <a:buChar char="⬜"/>
            </a:pPr>
            <a:r>
              <a:rPr lang="en" sz="3600">
                <a:solidFill>
                  <a:srgbClr val="CCCCCC"/>
                </a:solidFill>
              </a:rPr>
              <a:t>Ils vivent dans un monde avec des repères communs</a:t>
            </a:r>
            <a:endParaRPr sz="36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Conventions, guidelines…</a:t>
            </a:r>
            <a:endParaRPr b="1" sz="3000">
              <a:solidFill>
                <a:srgbClr val="CCCCCC"/>
              </a:solidFill>
            </a:endParaRPr>
          </a:p>
        </p:txBody>
      </p:sp>
      <p:sp>
        <p:nvSpPr>
          <p:cNvPr id="211" name="Google Shape;211;p1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12" name="Google Shape;212;p17"/>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13" name="Google Shape;213;p17"/>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14" name="Google Shape;214;p17"/>
          <p:cNvPicPr preferRelativeResize="0"/>
          <p:nvPr/>
        </p:nvPicPr>
        <p:blipFill rotWithShape="1">
          <a:blip r:embed="rId4">
            <a:alphaModFix/>
          </a:blip>
          <a:srcRect b="27750" l="0" r="0" t="0"/>
          <a:stretch/>
        </p:blipFill>
        <p:spPr>
          <a:xfrm>
            <a:off x="8227900" y="6252273"/>
            <a:ext cx="6787725" cy="2998350"/>
          </a:xfrm>
          <a:prstGeom prst="rect">
            <a:avLst/>
          </a:prstGeom>
          <a:noFill/>
          <a:ln>
            <a:noFill/>
          </a:ln>
        </p:spPr>
      </p:pic>
      <p:pic>
        <p:nvPicPr>
          <p:cNvPr id="215" name="Google Shape;215;p17"/>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un être humain singulier ?</a:t>
            </a:r>
            <a:endParaRPr b="1"/>
          </a:p>
        </p:txBody>
      </p:sp>
      <p:sp>
        <p:nvSpPr>
          <p:cNvPr id="221" name="Google Shape;221;p18"/>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450850" lvl="1" marL="685800" rtl="0" algn="l">
              <a:lnSpc>
                <a:spcPct val="100000"/>
              </a:lnSpc>
              <a:spcBef>
                <a:spcPts val="0"/>
              </a:spcBef>
              <a:spcAft>
                <a:spcPts val="0"/>
              </a:spcAft>
              <a:buClr>
                <a:srgbClr val="CCCCCC"/>
              </a:buClr>
              <a:buSzPts val="3600"/>
              <a:buFont typeface="Comfortaa"/>
              <a:buChar char="⬜"/>
            </a:pPr>
            <a:r>
              <a:rPr lang="en" sz="3600">
                <a:solidFill>
                  <a:srgbClr val="CCCCCC"/>
                </a:solidFill>
              </a:rPr>
              <a:t>Les </a:t>
            </a:r>
            <a:r>
              <a:rPr lang="en" sz="3600">
                <a:solidFill>
                  <a:srgbClr val="00FFFF"/>
                </a:solidFill>
              </a:rPr>
              <a:t>utilisateurs </a:t>
            </a:r>
            <a:r>
              <a:rPr lang="en" sz="3600">
                <a:solidFill>
                  <a:srgbClr val="CCCCCC"/>
                </a:solidFill>
              </a:rPr>
              <a:t>sont toujours </a:t>
            </a:r>
            <a:r>
              <a:rPr b="1" lang="en" sz="3600">
                <a:solidFill>
                  <a:srgbClr val="FFFFFF"/>
                </a:solidFill>
              </a:rPr>
              <a:t>différents </a:t>
            </a:r>
            <a:r>
              <a:rPr lang="en" sz="3600">
                <a:solidFill>
                  <a:srgbClr val="CCCCCC"/>
                </a:solidFill>
              </a:rPr>
              <a:t>: ils ont un </a:t>
            </a:r>
            <a:r>
              <a:rPr i="1" lang="en" sz="3600">
                <a:solidFill>
                  <a:srgbClr val="CCCCCC"/>
                </a:solidFill>
              </a:rPr>
              <a:t>passé</a:t>
            </a:r>
            <a:r>
              <a:rPr lang="en" sz="3600">
                <a:solidFill>
                  <a:srgbClr val="CCCCCC"/>
                </a:solidFill>
              </a:rPr>
              <a:t>, une </a:t>
            </a:r>
            <a:r>
              <a:rPr i="1" lang="en" sz="3600">
                <a:solidFill>
                  <a:srgbClr val="CCCCCC"/>
                </a:solidFill>
              </a:rPr>
              <a:t>culture</a:t>
            </a:r>
            <a:r>
              <a:rPr lang="en" sz="3600">
                <a:solidFill>
                  <a:srgbClr val="CCCCCC"/>
                </a:solidFill>
              </a:rPr>
              <a:t>, un </a:t>
            </a:r>
            <a:r>
              <a:rPr i="1" lang="en" sz="3600">
                <a:solidFill>
                  <a:srgbClr val="CCCCCC"/>
                </a:solidFill>
              </a:rPr>
              <a:t>caractère</a:t>
            </a:r>
            <a:r>
              <a:rPr lang="en" sz="3600">
                <a:solidFill>
                  <a:srgbClr val="CCCCCC"/>
                </a:solidFill>
              </a:rPr>
              <a:t>, des </a:t>
            </a:r>
            <a:r>
              <a:rPr i="1" lang="en" sz="3600">
                <a:solidFill>
                  <a:srgbClr val="CCCCCC"/>
                </a:solidFill>
              </a:rPr>
              <a:t>connaissances</a:t>
            </a:r>
            <a:r>
              <a:rPr lang="en" sz="3600">
                <a:solidFill>
                  <a:srgbClr val="CCCCCC"/>
                </a:solidFill>
              </a:rPr>
              <a:t>, une </a:t>
            </a:r>
            <a:r>
              <a:rPr i="1" lang="en" sz="3600">
                <a:solidFill>
                  <a:srgbClr val="CCCCCC"/>
                </a:solidFill>
              </a:rPr>
              <a:t>humeur</a:t>
            </a:r>
            <a:r>
              <a:rPr lang="en" sz="3600">
                <a:solidFill>
                  <a:srgbClr val="CCCCCC"/>
                </a:solidFill>
              </a:rPr>
              <a:t>, des </a:t>
            </a:r>
            <a:r>
              <a:rPr i="1" lang="en" sz="3600">
                <a:solidFill>
                  <a:srgbClr val="CCCCCC"/>
                </a:solidFill>
              </a:rPr>
              <a:t>besoins</a:t>
            </a:r>
            <a:r>
              <a:rPr lang="en" sz="3600">
                <a:solidFill>
                  <a:srgbClr val="CCCCCC"/>
                </a:solidFill>
              </a:rPr>
              <a:t>, des </a:t>
            </a:r>
            <a:r>
              <a:rPr i="1" lang="en" sz="3600">
                <a:solidFill>
                  <a:srgbClr val="CCCCCC"/>
                </a:solidFill>
              </a:rPr>
              <a:t>objectifs spécifiques</a:t>
            </a:r>
            <a:r>
              <a:rPr lang="en" sz="3600">
                <a:solidFill>
                  <a:srgbClr val="CCCCCC"/>
                </a:solidFill>
              </a:rPr>
              <a:t>.</a:t>
            </a:r>
            <a:endParaRPr sz="3600">
              <a:solidFill>
                <a:srgbClr val="CCCCCC"/>
              </a:solidFill>
            </a:endParaRPr>
          </a:p>
          <a:p>
            <a:pPr indent="0" lvl="0" marL="0" marR="0" rtl="0" algn="l">
              <a:lnSpc>
                <a:spcPct val="100000"/>
              </a:lnSpc>
              <a:spcBef>
                <a:spcPts val="0"/>
              </a:spcBef>
              <a:spcAft>
                <a:spcPts val="0"/>
              </a:spcAft>
              <a:buSzPts val="3600"/>
              <a:buNone/>
            </a:pPr>
            <a:r>
              <a:t/>
            </a:r>
            <a:endParaRPr sz="3600">
              <a:solidFill>
                <a:srgbClr val="CCCCCC"/>
              </a:solidFill>
            </a:endParaRPr>
          </a:p>
        </p:txBody>
      </p:sp>
      <p:sp>
        <p:nvSpPr>
          <p:cNvPr id="222" name="Google Shape;222;p1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23" name="Google Shape;223;p18"/>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24" name="Google Shape;224;p18"/>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25" name="Google Shape;225;p18"/>
          <p:cNvPicPr preferRelativeResize="0"/>
          <p:nvPr/>
        </p:nvPicPr>
        <p:blipFill rotWithShape="1">
          <a:blip r:embed="rId4">
            <a:alphaModFix/>
          </a:blip>
          <a:srcRect b="0" l="0" r="0" t="0"/>
          <a:stretch/>
        </p:blipFill>
        <p:spPr>
          <a:xfrm>
            <a:off x="4585398" y="5392432"/>
            <a:ext cx="2234880" cy="1676160"/>
          </a:xfrm>
          <a:prstGeom prst="rect">
            <a:avLst/>
          </a:prstGeom>
          <a:noFill/>
          <a:ln>
            <a:noFill/>
          </a:ln>
        </p:spPr>
      </p:pic>
      <p:pic>
        <p:nvPicPr>
          <p:cNvPr id="226" name="Google Shape;226;p18"/>
          <p:cNvPicPr preferRelativeResize="0"/>
          <p:nvPr/>
        </p:nvPicPr>
        <p:blipFill rotWithShape="1">
          <a:blip r:embed="rId5">
            <a:alphaModFix/>
          </a:blip>
          <a:srcRect b="0" l="0" r="0" t="0"/>
          <a:stretch/>
        </p:blipFill>
        <p:spPr>
          <a:xfrm>
            <a:off x="7078526" y="5392432"/>
            <a:ext cx="2243874" cy="1579956"/>
          </a:xfrm>
          <a:prstGeom prst="rect">
            <a:avLst/>
          </a:prstGeom>
          <a:noFill/>
          <a:ln>
            <a:noFill/>
          </a:ln>
        </p:spPr>
      </p:pic>
      <p:pic>
        <p:nvPicPr>
          <p:cNvPr id="227" name="Google Shape;227;p18"/>
          <p:cNvPicPr preferRelativeResize="0"/>
          <p:nvPr/>
        </p:nvPicPr>
        <p:blipFill rotWithShape="1">
          <a:blip r:embed="rId6">
            <a:alphaModFix/>
          </a:blip>
          <a:srcRect b="0" l="0" r="0" t="0"/>
          <a:stretch/>
        </p:blipFill>
        <p:spPr>
          <a:xfrm>
            <a:off x="4960137" y="7165172"/>
            <a:ext cx="2322503" cy="1545520"/>
          </a:xfrm>
          <a:prstGeom prst="rect">
            <a:avLst/>
          </a:prstGeom>
          <a:noFill/>
          <a:ln>
            <a:noFill/>
          </a:ln>
        </p:spPr>
      </p:pic>
      <p:pic>
        <p:nvPicPr>
          <p:cNvPr id="228" name="Google Shape;228;p18"/>
          <p:cNvPicPr preferRelativeResize="0"/>
          <p:nvPr/>
        </p:nvPicPr>
        <p:blipFill rotWithShape="1">
          <a:blip r:embed="rId7">
            <a:alphaModFix/>
          </a:blip>
          <a:srcRect b="0" l="0" r="0" t="0"/>
          <a:stretch/>
        </p:blipFill>
        <p:spPr>
          <a:xfrm>
            <a:off x="2586497" y="5392432"/>
            <a:ext cx="1713577" cy="1721227"/>
          </a:xfrm>
          <a:prstGeom prst="rect">
            <a:avLst/>
          </a:prstGeom>
          <a:noFill/>
          <a:ln>
            <a:noFill/>
          </a:ln>
        </p:spPr>
      </p:pic>
      <p:pic>
        <p:nvPicPr>
          <p:cNvPr id="229" name="Google Shape;229;p18"/>
          <p:cNvPicPr preferRelativeResize="0"/>
          <p:nvPr/>
        </p:nvPicPr>
        <p:blipFill rotWithShape="1">
          <a:blip r:embed="rId8">
            <a:alphaModFix/>
          </a:blip>
          <a:srcRect b="0" l="0" r="0" t="0"/>
          <a:stretch/>
        </p:blipFill>
        <p:spPr>
          <a:xfrm>
            <a:off x="7362721" y="7165172"/>
            <a:ext cx="2052767" cy="1545520"/>
          </a:xfrm>
          <a:prstGeom prst="rect">
            <a:avLst/>
          </a:prstGeom>
          <a:noFill/>
          <a:ln>
            <a:noFill/>
          </a:ln>
        </p:spPr>
      </p:pic>
      <p:pic>
        <p:nvPicPr>
          <p:cNvPr id="230" name="Google Shape;230;p18"/>
          <p:cNvPicPr preferRelativeResize="0"/>
          <p:nvPr/>
        </p:nvPicPr>
        <p:blipFill rotWithShape="1">
          <a:blip r:embed="rId9">
            <a:alphaModFix/>
          </a:blip>
          <a:srcRect b="0" l="0" r="0" t="0"/>
          <a:stretch/>
        </p:blipFill>
        <p:spPr>
          <a:xfrm>
            <a:off x="2586497" y="7165172"/>
            <a:ext cx="2183888" cy="1545520"/>
          </a:xfrm>
          <a:prstGeom prst="rect">
            <a:avLst/>
          </a:prstGeom>
          <a:noFill/>
          <a:ln>
            <a:noFill/>
          </a:ln>
        </p:spPr>
      </p:pic>
      <p:pic>
        <p:nvPicPr>
          <p:cNvPr descr="Abonne-toi à la chaîne VEVO officielle des Inconnus : www.youtube.com/lesinconnusvevo&#10;--------------------------------&#10;Retrouve tous les sketchs et spectacles intégrals des Inconnus dans les playlists :&#10;Les sketchs : https://www.youtube.com/playlist?list=PLHtYsqvYNWHHZK4tdXZZc0IxM18qUGJ_8&#10;Les Inconnus sur scène - Le spectacle : https://www.youtube.com/playlist?list=PLHtYsqvYNWHF_5TG8k6XirjypCB8XndZm&#10;Les inconnus sur scène - Au secours tout va mieux : https://www.youtube.com/playlist?list=PLHtYsqvYNWHE0eYcfnloBDQWW9hN2FQ7q&#10;--------------------------------&#10;Retrouve toutes les parodies des Inconnus dans les playlists : &#10;Les parodies de séries : https://www.youtube.com/playlist?list=PLHtYsqvYNWHHLdj-zw0dQgVCZynoCmKe6&#10;Les parodies de films : https://www.youtube.com/playlist?list=PLHtYsqvYNWHF13bElBwnEvUh6lYS1NJ7v&#10;Les parodies de pubs : https://www.youtube.com/playlist?list=PLHtYsqvYNWHGhcWsAfaJGsFjpCnF_h3zs&#10;Les parodies d'émissions TV : https://www.youtube.com/playlist?list=PLHtYsqvYNWHFTTiZBGl1LapeMB9GbDMPA&#10;--------------------------------&#10;Retrouve toutes les chansons emblématiques des Inconnus dans les playlists : &#10;Les chansons : https://www.youtube.com/playlist?list=PLHtYsqvYNWHEZDtaqaprLjjlSW4NXGFzr&#10;Les chansons en karaoké : https://www.youtube.com/playlist?list=PLHtYsqvYNWHHysg4skeTnTCqNksFyyb5x&#10;--------------------------------&#10;Retrouve aussi les Inconnus sur :&#10;Facebook : https://www.facebook.com/LesInconnusOfficiel?fref=ts &#10;Twitter : https://twitter.com/lesinconnus" id="231" name="Google Shape;231;p18" title="Les Inconnus - Ben et Ton">
            <a:hlinkClick r:id="rId10"/>
          </p:cNvPr>
          <p:cNvPicPr preferRelativeResize="0"/>
          <p:nvPr/>
        </p:nvPicPr>
        <p:blipFill rotWithShape="1">
          <a:blip r:embed="rId11">
            <a:alphaModFix/>
          </a:blip>
          <a:srcRect b="0" l="0" r="0" t="0"/>
          <a:stretch/>
        </p:blipFill>
        <p:spPr>
          <a:xfrm>
            <a:off x="10865442" y="4753300"/>
            <a:ext cx="5276533" cy="3957400"/>
          </a:xfrm>
          <a:prstGeom prst="rect">
            <a:avLst/>
          </a:prstGeom>
          <a:noFill/>
          <a:ln>
            <a:noFill/>
          </a:ln>
        </p:spPr>
      </p:pic>
      <p:pic>
        <p:nvPicPr>
          <p:cNvPr id="232" name="Google Shape;232;p18"/>
          <p:cNvPicPr preferRelativeResize="0"/>
          <p:nvPr/>
        </p:nvPicPr>
        <p:blipFill rotWithShape="1">
          <a:blip r:embed="rId12">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un être humain singulier ?</a:t>
            </a:r>
            <a:endParaRPr b="1"/>
          </a:p>
        </p:txBody>
      </p:sp>
      <p:sp>
        <p:nvSpPr>
          <p:cNvPr id="238" name="Google Shape;238;p19"/>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80000"/>
              </a:lnSpc>
              <a:spcBef>
                <a:spcPts val="0"/>
              </a:spcBef>
              <a:spcAft>
                <a:spcPts val="0"/>
              </a:spcAft>
              <a:buClr>
                <a:srgbClr val="000000"/>
              </a:buClr>
              <a:buSzPts val="1550"/>
              <a:buFont typeface="Arial"/>
              <a:buNone/>
            </a:pPr>
            <a:r>
              <a:rPr b="1" lang="en" sz="2400">
                <a:solidFill>
                  <a:srgbClr val="FFFFFF"/>
                </a:solidFill>
              </a:rPr>
              <a:t>Toujours se demander qui est l’utilisateur cible :</a:t>
            </a:r>
            <a:endParaRPr sz="2400">
              <a:solidFill>
                <a:srgbClr val="FFFFFF"/>
              </a:solidFill>
            </a:endParaRPr>
          </a:p>
          <a:p>
            <a:pPr indent="-396875" lvl="0" marL="800100" rtl="0" algn="l">
              <a:lnSpc>
                <a:spcPct val="80000"/>
              </a:lnSpc>
              <a:spcBef>
                <a:spcPts val="2000"/>
              </a:spcBef>
              <a:spcAft>
                <a:spcPts val="0"/>
              </a:spcAft>
              <a:buClr>
                <a:srgbClr val="CCCCCC"/>
              </a:buClr>
              <a:buSzPts val="2400"/>
              <a:buFont typeface="Comfortaa"/>
              <a:buChar char="⬜"/>
            </a:pPr>
            <a:r>
              <a:rPr lang="en" sz="2400">
                <a:solidFill>
                  <a:srgbClr val="CCCCCC"/>
                </a:solidFill>
              </a:rPr>
              <a:t>Ses </a:t>
            </a:r>
            <a:r>
              <a:rPr lang="en" sz="2400">
                <a:solidFill>
                  <a:srgbClr val="FFFFFF"/>
                </a:solidFill>
              </a:rPr>
              <a:t>objectifs</a:t>
            </a:r>
            <a:r>
              <a:rPr lang="en" sz="2400">
                <a:solidFill>
                  <a:srgbClr val="CCCCCC"/>
                </a:solidFill>
              </a:rPr>
              <a:t>, ses </a:t>
            </a:r>
            <a:r>
              <a:rPr lang="en" sz="2400">
                <a:solidFill>
                  <a:srgbClr val="FFFFFF"/>
                </a:solidFill>
              </a:rPr>
              <a:t>besoins</a:t>
            </a:r>
            <a:r>
              <a:rPr lang="en" sz="2400">
                <a:solidFill>
                  <a:srgbClr val="CCCCCC"/>
                </a:solidFill>
              </a:rPr>
              <a:t> : </a:t>
            </a:r>
            <a:r>
              <a:rPr i="1" lang="en" sz="2400">
                <a:solidFill>
                  <a:srgbClr val="CCCCCC"/>
                </a:solidFill>
              </a:rPr>
              <a:t>qu’attend-il de l’application ?</a:t>
            </a:r>
            <a:endParaRPr i="1" sz="2400">
              <a:solidFill>
                <a:srgbClr val="CCCCCC"/>
              </a:solidFill>
            </a:endParaRPr>
          </a:p>
          <a:p>
            <a:pPr indent="-396875" lvl="0" marL="800100" marR="0" rtl="0" algn="l">
              <a:lnSpc>
                <a:spcPct val="80000"/>
              </a:lnSpc>
              <a:spcBef>
                <a:spcPts val="2000"/>
              </a:spcBef>
              <a:spcAft>
                <a:spcPts val="0"/>
              </a:spcAft>
              <a:buClr>
                <a:srgbClr val="CCCCCC"/>
              </a:buClr>
              <a:buSzPts val="2400"/>
              <a:buFont typeface="Comfortaa"/>
              <a:buChar char="⬜"/>
            </a:pPr>
            <a:r>
              <a:rPr lang="en" sz="2400">
                <a:solidFill>
                  <a:srgbClr val="CCCCCC"/>
                </a:solidFill>
              </a:rPr>
              <a:t>Ses </a:t>
            </a:r>
            <a:r>
              <a:rPr lang="en" sz="2400">
                <a:solidFill>
                  <a:srgbClr val="FFFFFF"/>
                </a:solidFill>
              </a:rPr>
              <a:t>connaissances</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lang="en" sz="2400">
                <a:solidFill>
                  <a:srgbClr val="CCCCCC"/>
                </a:solidFill>
              </a:rPr>
              <a:t>Dans le</a:t>
            </a:r>
            <a:r>
              <a:rPr lang="en" sz="2400">
                <a:solidFill>
                  <a:srgbClr val="FFFFFF"/>
                </a:solidFill>
              </a:rPr>
              <a:t> domaine de la tâche</a:t>
            </a:r>
            <a:r>
              <a:rPr lang="en" sz="2400">
                <a:solidFill>
                  <a:srgbClr val="CCCCCC"/>
                </a:solidFill>
              </a:rPr>
              <a:t> (</a:t>
            </a:r>
            <a:r>
              <a:rPr i="1" lang="en" sz="2400">
                <a:solidFill>
                  <a:srgbClr val="CCCCCC"/>
                </a:solidFill>
              </a:rPr>
              <a:t>novice, expert, professionnel</a:t>
            </a:r>
            <a:r>
              <a:rPr lang="en" sz="2400">
                <a:solidFill>
                  <a:srgbClr val="CCCCCC"/>
                </a:solidFill>
              </a:rPr>
              <a:t>) </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lang="en" sz="2400">
                <a:solidFill>
                  <a:srgbClr val="CCCCCC"/>
                </a:solidFill>
              </a:rPr>
              <a:t>En informatique, sur le </a:t>
            </a:r>
            <a:r>
              <a:rPr lang="en" sz="2400">
                <a:solidFill>
                  <a:srgbClr val="FFFFFF"/>
                </a:solidFill>
              </a:rPr>
              <a:t>système</a:t>
            </a:r>
            <a:r>
              <a:rPr lang="en" sz="2400">
                <a:solidFill>
                  <a:srgbClr val="CCCCCC"/>
                </a:solidFill>
              </a:rPr>
              <a:t> (</a:t>
            </a:r>
            <a:r>
              <a:rPr i="1" lang="en" sz="2400">
                <a:solidFill>
                  <a:srgbClr val="CCCCCC"/>
                </a:solidFill>
              </a:rPr>
              <a:t>usage occasionnel, quotidien</a:t>
            </a:r>
            <a:r>
              <a:rPr lang="en" sz="2400">
                <a:solidFill>
                  <a:srgbClr val="CCCCCC"/>
                </a:solidFill>
              </a:rPr>
              <a:t>)</a:t>
            </a:r>
            <a:endParaRPr sz="2400">
              <a:solidFill>
                <a:srgbClr val="CCCCCC"/>
              </a:solidFill>
            </a:endParaRPr>
          </a:p>
          <a:p>
            <a:pPr indent="-396875" lvl="0" marL="800100" rtl="0" algn="l">
              <a:lnSpc>
                <a:spcPct val="80000"/>
              </a:lnSpc>
              <a:spcBef>
                <a:spcPts val="2000"/>
              </a:spcBef>
              <a:spcAft>
                <a:spcPts val="0"/>
              </a:spcAft>
              <a:buClr>
                <a:srgbClr val="CCCCCC"/>
              </a:buClr>
              <a:buSzPts val="2400"/>
              <a:buFont typeface="Comfortaa"/>
              <a:buChar char="⬜"/>
            </a:pPr>
            <a:r>
              <a:rPr lang="en" sz="2400">
                <a:solidFill>
                  <a:srgbClr val="CCCCCC"/>
                </a:solidFill>
              </a:rPr>
              <a:t>Ses </a:t>
            </a:r>
            <a:r>
              <a:rPr lang="en" sz="2400">
                <a:solidFill>
                  <a:srgbClr val="FFFFFF"/>
                </a:solidFill>
              </a:rPr>
              <a:t>caractéristiques démographiques</a:t>
            </a:r>
            <a:r>
              <a:rPr lang="en" sz="2400">
                <a:solidFill>
                  <a:srgbClr val="CCCCCC"/>
                </a:solidFill>
              </a:rPr>
              <a:t> : </a:t>
            </a:r>
            <a:r>
              <a:rPr i="1" lang="en" sz="2400">
                <a:solidFill>
                  <a:srgbClr val="CCCCCC"/>
                </a:solidFill>
              </a:rPr>
              <a:t>âge, sexe, etc.</a:t>
            </a:r>
            <a:endParaRPr i="1" sz="2400">
              <a:solidFill>
                <a:srgbClr val="CCCCCC"/>
              </a:solidFill>
            </a:endParaRPr>
          </a:p>
          <a:p>
            <a:pPr indent="-396875" lvl="0" marL="800100" rtl="0" algn="l">
              <a:lnSpc>
                <a:spcPct val="80000"/>
              </a:lnSpc>
              <a:spcBef>
                <a:spcPts val="2000"/>
              </a:spcBef>
              <a:spcAft>
                <a:spcPts val="0"/>
              </a:spcAft>
              <a:buClr>
                <a:srgbClr val="CCCCCC"/>
              </a:buClr>
              <a:buSzPts val="2400"/>
              <a:buFont typeface="Comfortaa"/>
              <a:buChar char="⬜"/>
            </a:pPr>
            <a:r>
              <a:rPr lang="en" sz="2400">
                <a:solidFill>
                  <a:srgbClr val="CCCCCC"/>
                </a:solidFill>
              </a:rPr>
              <a:t>Ses </a:t>
            </a:r>
            <a:r>
              <a:rPr lang="en" sz="2400">
                <a:solidFill>
                  <a:srgbClr val="FFFFFF"/>
                </a:solidFill>
              </a:rPr>
              <a:t>caractéristiques physiques</a:t>
            </a:r>
            <a:r>
              <a:rPr lang="en" sz="2400">
                <a:solidFill>
                  <a:srgbClr val="CCCCCC"/>
                </a:solidFill>
              </a:rPr>
              <a:t> : </a:t>
            </a:r>
            <a:r>
              <a:rPr i="1" lang="en" sz="2400">
                <a:solidFill>
                  <a:srgbClr val="CCCCCC"/>
                </a:solidFill>
              </a:rPr>
              <a:t>handicap ?</a:t>
            </a:r>
            <a:endParaRPr i="1" sz="2400">
              <a:solidFill>
                <a:srgbClr val="CCCCCC"/>
              </a:solidFill>
            </a:endParaRPr>
          </a:p>
          <a:p>
            <a:pPr indent="-396875" lvl="0" marL="800100" rtl="0" algn="l">
              <a:lnSpc>
                <a:spcPct val="80000"/>
              </a:lnSpc>
              <a:spcBef>
                <a:spcPts val="2000"/>
              </a:spcBef>
              <a:spcAft>
                <a:spcPts val="0"/>
              </a:spcAft>
              <a:buClr>
                <a:srgbClr val="CCCCCC"/>
              </a:buClr>
              <a:buSzPts val="2400"/>
              <a:buFont typeface="Comfortaa"/>
              <a:buChar char="⬜"/>
            </a:pPr>
            <a:r>
              <a:rPr lang="en" sz="2400">
                <a:solidFill>
                  <a:srgbClr val="CCCCCC"/>
                </a:solidFill>
              </a:rPr>
              <a:t>Ses</a:t>
            </a:r>
            <a:r>
              <a:rPr lang="en" sz="2400">
                <a:solidFill>
                  <a:srgbClr val="FFFFFF"/>
                </a:solidFill>
              </a:rPr>
              <a:t> caractéristiques psychologiques</a:t>
            </a:r>
            <a:r>
              <a:rPr lang="en" sz="2400">
                <a:solidFill>
                  <a:srgbClr val="CCCCCC"/>
                </a:solidFill>
              </a:rPr>
              <a:t> :</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i="1" lang="en" sz="2400">
                <a:solidFill>
                  <a:srgbClr val="CCCCCC"/>
                </a:solidFill>
              </a:rPr>
              <a:t>Visuel / auditif, logique / intuitif, analytique / synthétique </a:t>
            </a:r>
            <a:r>
              <a:rPr lang="en" sz="2400">
                <a:solidFill>
                  <a:srgbClr val="CCCCCC"/>
                </a:solidFill>
              </a:rPr>
              <a:t>…</a:t>
            </a:r>
            <a:endParaRPr sz="2400">
              <a:solidFill>
                <a:srgbClr val="CCCCCC"/>
              </a:solidFill>
            </a:endParaRPr>
          </a:p>
          <a:p>
            <a:pPr indent="-396875" lvl="0" marL="800100" rtl="0" algn="l">
              <a:lnSpc>
                <a:spcPct val="80000"/>
              </a:lnSpc>
              <a:spcBef>
                <a:spcPts val="2000"/>
              </a:spcBef>
              <a:spcAft>
                <a:spcPts val="0"/>
              </a:spcAft>
              <a:buClr>
                <a:srgbClr val="CCCCCC"/>
              </a:buClr>
              <a:buSzPts val="2400"/>
              <a:buFont typeface="Comfortaa"/>
              <a:buChar char="⬜"/>
            </a:pPr>
            <a:r>
              <a:rPr lang="en" sz="2400"/>
              <a:t>Ses</a:t>
            </a:r>
            <a:r>
              <a:rPr lang="en" sz="2400">
                <a:solidFill>
                  <a:srgbClr val="FFFFFF"/>
                </a:solidFill>
              </a:rPr>
              <a:t> caractéristiques socio-culturelles</a:t>
            </a:r>
            <a:r>
              <a:rPr lang="en" sz="2400">
                <a:solidFill>
                  <a:srgbClr val="CCCCCC"/>
                </a:solidFill>
              </a:rPr>
              <a:t> :</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lang="en" sz="2400">
                <a:solidFill>
                  <a:srgbClr val="CCCCCC"/>
                </a:solidFill>
              </a:rPr>
              <a:t>Sens d'écriture</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lang="en" sz="2400">
                <a:solidFill>
                  <a:srgbClr val="CCCCCC"/>
                </a:solidFill>
              </a:rPr>
              <a:t>Format des dates</a:t>
            </a:r>
            <a:endParaRPr sz="2400">
              <a:solidFill>
                <a:srgbClr val="CCCCCC"/>
              </a:solidFill>
            </a:endParaRPr>
          </a:p>
          <a:p>
            <a:pPr indent="-387350" lvl="2" marL="1492250" rtl="0" algn="l">
              <a:lnSpc>
                <a:spcPct val="80000"/>
              </a:lnSpc>
              <a:spcBef>
                <a:spcPts val="600"/>
              </a:spcBef>
              <a:spcAft>
                <a:spcPts val="0"/>
              </a:spcAft>
              <a:buClr>
                <a:srgbClr val="CCCCCC"/>
              </a:buClr>
              <a:buSzPts val="2400"/>
              <a:buFont typeface="Comfortaa"/>
              <a:buChar char="⬜"/>
            </a:pPr>
            <a:r>
              <a:rPr lang="en" sz="2400">
                <a:solidFill>
                  <a:srgbClr val="CCCCCC"/>
                </a:solidFill>
              </a:rPr>
              <a:t>Signification des icônes, des couleurs</a:t>
            </a:r>
            <a:endParaRPr sz="2400">
              <a:solidFill>
                <a:srgbClr val="CCCCCC"/>
              </a:solidFill>
            </a:endParaRPr>
          </a:p>
          <a:p>
            <a:pPr indent="0" lvl="0" marL="0" marR="0" rtl="0" algn="l">
              <a:lnSpc>
                <a:spcPct val="100000"/>
              </a:lnSpc>
              <a:spcBef>
                <a:spcPts val="0"/>
              </a:spcBef>
              <a:spcAft>
                <a:spcPts val="0"/>
              </a:spcAft>
              <a:buSzPts val="3600"/>
              <a:buNone/>
            </a:pPr>
            <a:r>
              <a:t/>
            </a:r>
            <a:endParaRPr sz="2400">
              <a:solidFill>
                <a:srgbClr val="CCCCCC"/>
              </a:solidFill>
            </a:endParaRPr>
          </a:p>
        </p:txBody>
      </p:sp>
      <p:sp>
        <p:nvSpPr>
          <p:cNvPr id="239" name="Google Shape;239;p1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40" name="Google Shape;240;p19"/>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1000"/>
                                        <p:tgtEl>
                                          <p:spTgt spid="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Effect filter="fade" transition="in">
                                      <p:cBhvr>
                                        <p:cTn dur="1000"/>
                                        <p:tgtEl>
                                          <p:spTgt spid="2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animEffect filter="fade" transition="in">
                                      <p:cBhvr>
                                        <p:cTn dur="1000"/>
                                        <p:tgtEl>
                                          <p:spTgt spid="2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3" st="3"/>
                                            </p:txEl>
                                          </p:spTgt>
                                        </p:tgtEl>
                                        <p:attrNameLst>
                                          <p:attrName>style.visibility</p:attrName>
                                        </p:attrNameLst>
                                      </p:cBhvr>
                                      <p:to>
                                        <p:strVal val="visible"/>
                                      </p:to>
                                    </p:set>
                                    <p:animEffect filter="fade" transition="in">
                                      <p:cBhvr>
                                        <p:cTn dur="1000"/>
                                        <p:tgtEl>
                                          <p:spTgt spid="2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4" st="4"/>
                                            </p:txEl>
                                          </p:spTgt>
                                        </p:tgtEl>
                                        <p:attrNameLst>
                                          <p:attrName>style.visibility</p:attrName>
                                        </p:attrNameLst>
                                      </p:cBhvr>
                                      <p:to>
                                        <p:strVal val="visible"/>
                                      </p:to>
                                    </p:set>
                                    <p:animEffect filter="fade" transition="in">
                                      <p:cBhvr>
                                        <p:cTn dur="1000"/>
                                        <p:tgtEl>
                                          <p:spTgt spid="2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5" st="5"/>
                                            </p:txEl>
                                          </p:spTgt>
                                        </p:tgtEl>
                                        <p:attrNameLst>
                                          <p:attrName>style.visibility</p:attrName>
                                        </p:attrNameLst>
                                      </p:cBhvr>
                                      <p:to>
                                        <p:strVal val="visible"/>
                                      </p:to>
                                    </p:set>
                                    <p:animEffect filter="fade" transition="in">
                                      <p:cBhvr>
                                        <p:cTn dur="1000"/>
                                        <p:tgtEl>
                                          <p:spTgt spid="2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6" st="6"/>
                                            </p:txEl>
                                          </p:spTgt>
                                        </p:tgtEl>
                                        <p:attrNameLst>
                                          <p:attrName>style.visibility</p:attrName>
                                        </p:attrNameLst>
                                      </p:cBhvr>
                                      <p:to>
                                        <p:strVal val="visible"/>
                                      </p:to>
                                    </p:set>
                                    <p:animEffect filter="fade" transition="in">
                                      <p:cBhvr>
                                        <p:cTn dur="1000"/>
                                        <p:tgtEl>
                                          <p:spTgt spid="2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7" st="7"/>
                                            </p:txEl>
                                          </p:spTgt>
                                        </p:tgtEl>
                                        <p:attrNameLst>
                                          <p:attrName>style.visibility</p:attrName>
                                        </p:attrNameLst>
                                      </p:cBhvr>
                                      <p:to>
                                        <p:strVal val="visible"/>
                                      </p:to>
                                    </p:set>
                                    <p:animEffect filter="fade" transition="in">
                                      <p:cBhvr>
                                        <p:cTn dur="1000"/>
                                        <p:tgtEl>
                                          <p:spTgt spid="2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8" st="8"/>
                                            </p:txEl>
                                          </p:spTgt>
                                        </p:tgtEl>
                                        <p:attrNameLst>
                                          <p:attrName>style.visibility</p:attrName>
                                        </p:attrNameLst>
                                      </p:cBhvr>
                                      <p:to>
                                        <p:strVal val="visible"/>
                                      </p:to>
                                    </p:set>
                                    <p:animEffect filter="fade" transition="in">
                                      <p:cBhvr>
                                        <p:cTn dur="1000"/>
                                        <p:tgtEl>
                                          <p:spTgt spid="2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9" st="9"/>
                                            </p:txEl>
                                          </p:spTgt>
                                        </p:tgtEl>
                                        <p:attrNameLst>
                                          <p:attrName>style.visibility</p:attrName>
                                        </p:attrNameLst>
                                      </p:cBhvr>
                                      <p:to>
                                        <p:strVal val="visible"/>
                                      </p:to>
                                    </p:set>
                                    <p:animEffect filter="fade" transition="in">
                                      <p:cBhvr>
                                        <p:cTn dur="1000"/>
                                        <p:tgtEl>
                                          <p:spTgt spid="2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0" st="10"/>
                                            </p:txEl>
                                          </p:spTgt>
                                        </p:tgtEl>
                                        <p:attrNameLst>
                                          <p:attrName>style.visibility</p:attrName>
                                        </p:attrNameLst>
                                      </p:cBhvr>
                                      <p:to>
                                        <p:strVal val="visible"/>
                                      </p:to>
                                    </p:set>
                                    <p:animEffect filter="fade" transition="in">
                                      <p:cBhvr>
                                        <p:cTn dur="1000"/>
                                        <p:tgtEl>
                                          <p:spTgt spid="2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1" st="11"/>
                                            </p:txEl>
                                          </p:spTgt>
                                        </p:tgtEl>
                                        <p:attrNameLst>
                                          <p:attrName>style.visibility</p:attrName>
                                        </p:attrNameLst>
                                      </p:cBhvr>
                                      <p:to>
                                        <p:strVal val="visible"/>
                                      </p:to>
                                    </p:set>
                                    <p:animEffect filter="fade" transition="in">
                                      <p:cBhvr>
                                        <p:cTn dur="1000"/>
                                        <p:tgtEl>
                                          <p:spTgt spid="23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2" st="12"/>
                                            </p:txEl>
                                          </p:spTgt>
                                        </p:tgtEl>
                                        <p:attrNameLst>
                                          <p:attrName>style.visibility</p:attrName>
                                        </p:attrNameLst>
                                      </p:cBhvr>
                                      <p:to>
                                        <p:strVal val="visible"/>
                                      </p:to>
                                    </p:set>
                                    <p:animEffect filter="fade" transition="in">
                                      <p:cBhvr>
                                        <p:cTn dur="1000"/>
                                        <p:tgtEl>
                                          <p:spTgt spid="23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3" st="13"/>
                                            </p:txEl>
                                          </p:spTgt>
                                        </p:tgtEl>
                                        <p:attrNameLst>
                                          <p:attrName>style.visibility</p:attrName>
                                        </p:attrNameLst>
                                      </p:cBhvr>
                                      <p:to>
                                        <p:strVal val="visible"/>
                                      </p:to>
                                    </p:set>
                                    <p:animEffect filter="fade" transition="in">
                                      <p:cBhvr>
                                        <p:cTn dur="1000"/>
                                        <p:tgtEl>
                                          <p:spTgt spid="23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ctrTitle"/>
          </p:nvPr>
        </p:nvSpPr>
        <p:spPr>
          <a:xfrm>
            <a:off x="623425" y="27911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b="1" lang="en"/>
              <a:t>Ergonomie </a:t>
            </a:r>
            <a:endParaRPr/>
          </a:p>
          <a:p>
            <a:pPr indent="0" lvl="0" marL="0" rtl="0" algn="ctr">
              <a:lnSpc>
                <a:spcPct val="100000"/>
              </a:lnSpc>
              <a:spcBef>
                <a:spcPts val="0"/>
              </a:spcBef>
              <a:spcAft>
                <a:spcPts val="0"/>
              </a:spcAft>
              <a:buSzPts val="10400"/>
              <a:buNone/>
            </a:pPr>
            <a:r>
              <a:rPr b="1" lang="en"/>
              <a:t>Cognitive</a:t>
            </a:r>
            <a:endParaRPr b="1"/>
          </a:p>
        </p:txBody>
      </p:sp>
      <p:sp>
        <p:nvSpPr>
          <p:cNvPr id="60" name="Google Shape;60;p2"/>
          <p:cNvSpPr txBox="1"/>
          <p:nvPr>
            <p:ph idx="1" type="subTitle"/>
          </p:nvPr>
        </p:nvSpPr>
        <p:spPr>
          <a:xfrm>
            <a:off x="623400" y="62322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rPr lang="en">
                <a:solidFill>
                  <a:srgbClr val="FFFFFF"/>
                </a:solidFill>
              </a:rPr>
              <a:t>connaître </a:t>
            </a:r>
            <a:r>
              <a:rPr lang="en"/>
              <a:t>l’</a:t>
            </a:r>
            <a:r>
              <a:rPr lang="en">
                <a:solidFill>
                  <a:srgbClr val="00FFFF"/>
                </a:solidFill>
              </a:rPr>
              <a:t>utilisateur</a:t>
            </a:r>
            <a:endParaRPr/>
          </a:p>
          <a:p>
            <a:pPr indent="0" lvl="0" marL="0" rtl="0" algn="ctr">
              <a:lnSpc>
                <a:spcPct val="100000"/>
              </a:lnSpc>
              <a:spcBef>
                <a:spcPts val="0"/>
              </a:spcBef>
              <a:spcAft>
                <a:spcPts val="0"/>
              </a:spcAft>
              <a:buSzPts val="5600"/>
              <a:buNone/>
            </a:pPr>
            <a:r>
              <a:rPr lang="en"/>
              <a:t>pour</a:t>
            </a:r>
            <a:r>
              <a:rPr lang="en">
                <a:solidFill>
                  <a:srgbClr val="FF00FF"/>
                </a:solidFill>
              </a:rPr>
              <a:t> concevoir</a:t>
            </a:r>
            <a:endParaRPr>
              <a:solidFill>
                <a:srgbClr val="9900FF"/>
              </a:solidFill>
            </a:endParaRPr>
          </a:p>
          <a:p>
            <a:pPr indent="0" lvl="0" marL="0" rtl="0" algn="ctr">
              <a:lnSpc>
                <a:spcPct val="100000"/>
              </a:lnSpc>
              <a:spcBef>
                <a:spcPts val="0"/>
              </a:spcBef>
              <a:spcAft>
                <a:spcPts val="0"/>
              </a:spcAft>
              <a:buSzPts val="5600"/>
              <a:buNone/>
            </a:pPr>
            <a:r>
              <a:rPr lang="en"/>
              <a:t>des </a:t>
            </a:r>
            <a:r>
              <a:rPr lang="en">
                <a:solidFill>
                  <a:srgbClr val="FF0000"/>
                </a:solidFill>
              </a:rPr>
              <a:t>outils</a:t>
            </a:r>
            <a:r>
              <a:rPr lang="en"/>
              <a:t> </a:t>
            </a:r>
            <a:r>
              <a:rPr lang="en">
                <a:solidFill>
                  <a:srgbClr val="FFFFFF"/>
                </a:solidFill>
              </a:rPr>
              <a:t>adaptés</a:t>
            </a:r>
            <a:endParaRPr>
              <a:solidFill>
                <a:srgbClr val="FFFFFF"/>
              </a:solidFill>
            </a:endParaRPr>
          </a:p>
        </p:txBody>
      </p:sp>
      <p:grpSp>
        <p:nvGrpSpPr>
          <p:cNvPr id="61" name="Google Shape;61;p2"/>
          <p:cNvGrpSpPr/>
          <p:nvPr/>
        </p:nvGrpSpPr>
        <p:grpSpPr>
          <a:xfrm>
            <a:off x="7927525" y="151524"/>
            <a:ext cx="2433000" cy="2433001"/>
            <a:chOff x="1690325" y="1454049"/>
            <a:chExt cx="2433000" cy="2433001"/>
          </a:xfrm>
        </p:grpSpPr>
        <p:sp>
          <p:nvSpPr>
            <p:cNvPr id="62" name="Google Shape;62;p2"/>
            <p:cNvSpPr/>
            <p:nvPr/>
          </p:nvSpPr>
          <p:spPr>
            <a:xfrm>
              <a:off x="1690325" y="1454049"/>
              <a:ext cx="2433000" cy="2433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 name="Google Shape;63;p2"/>
            <p:cNvPicPr preferRelativeResize="0"/>
            <p:nvPr/>
          </p:nvPicPr>
          <p:blipFill rotWithShape="1">
            <a:blip r:embed="rId3">
              <a:alphaModFix/>
            </a:blip>
            <a:srcRect b="23713" l="23823" r="23835" t="23949"/>
            <a:stretch/>
          </p:blipFill>
          <p:spPr>
            <a:xfrm>
              <a:off x="1690325" y="1454050"/>
              <a:ext cx="2433000" cy="2433000"/>
            </a:xfrm>
            <a:prstGeom prst="rect">
              <a:avLst/>
            </a:prstGeom>
            <a:noFill/>
            <a:ln>
              <a:noFill/>
            </a:ln>
          </p:spPr>
        </p:pic>
      </p:grpSp>
      <p:grpSp>
        <p:nvGrpSpPr>
          <p:cNvPr id="64" name="Google Shape;64;p2"/>
          <p:cNvGrpSpPr/>
          <p:nvPr/>
        </p:nvGrpSpPr>
        <p:grpSpPr>
          <a:xfrm>
            <a:off x="1371950" y="6038300"/>
            <a:ext cx="3253500" cy="3253500"/>
            <a:chOff x="1371950" y="6038300"/>
            <a:chExt cx="3253500" cy="3253500"/>
          </a:xfrm>
        </p:grpSpPr>
        <p:sp>
          <p:nvSpPr>
            <p:cNvPr id="65" name="Google Shape;65;p2"/>
            <p:cNvSpPr/>
            <p:nvPr/>
          </p:nvSpPr>
          <p:spPr>
            <a:xfrm>
              <a:off x="1371950" y="6038300"/>
              <a:ext cx="3253500" cy="3253500"/>
            </a:xfrm>
            <a:prstGeom prst="ellipse">
              <a:avLst/>
            </a:prstGeom>
            <a:solidFill>
              <a:srgbClr val="00FFFF">
                <a:alpha val="50196"/>
              </a:srgbClr>
            </a:solidFill>
            <a:ln cap="flat" cmpd="sng" w="114300">
              <a:solidFill>
                <a:srgbClr val="CCCCC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2"/>
            <p:cNvPicPr preferRelativeResize="0"/>
            <p:nvPr/>
          </p:nvPicPr>
          <p:blipFill rotWithShape="1">
            <a:blip r:embed="rId4">
              <a:alphaModFix/>
            </a:blip>
            <a:srcRect b="19410" l="19416" r="19410" t="19416"/>
            <a:stretch/>
          </p:blipFill>
          <p:spPr>
            <a:xfrm>
              <a:off x="1885461" y="6551800"/>
              <a:ext cx="2226525" cy="2226500"/>
            </a:xfrm>
            <a:prstGeom prst="rect">
              <a:avLst/>
            </a:prstGeom>
            <a:noFill/>
            <a:ln>
              <a:noFill/>
            </a:ln>
            <a:effectLst>
              <a:outerShdw blurRad="357188" rotWithShape="0" algn="bl" dir="5400000" dist="19050">
                <a:schemeClr val="dk1"/>
              </a:outerShdw>
            </a:effectLst>
          </p:spPr>
        </p:pic>
      </p:grpSp>
      <p:grpSp>
        <p:nvGrpSpPr>
          <p:cNvPr id="67" name="Google Shape;67;p2"/>
          <p:cNvGrpSpPr/>
          <p:nvPr/>
        </p:nvGrpSpPr>
        <p:grpSpPr>
          <a:xfrm>
            <a:off x="14024818" y="6662443"/>
            <a:ext cx="3639787" cy="3639787"/>
            <a:chOff x="14024818" y="6662443"/>
            <a:chExt cx="3639787" cy="3639787"/>
          </a:xfrm>
        </p:grpSpPr>
        <p:sp>
          <p:nvSpPr>
            <p:cNvPr id="68" name="Google Shape;68;p2"/>
            <p:cNvSpPr/>
            <p:nvPr/>
          </p:nvSpPr>
          <p:spPr>
            <a:xfrm>
              <a:off x="14411875" y="7049550"/>
              <a:ext cx="2865600" cy="2865600"/>
            </a:xfrm>
            <a:prstGeom prst="ellipse">
              <a:avLst/>
            </a:prstGeom>
            <a:solidFill>
              <a:srgbClr val="FF0000">
                <a:alpha val="50196"/>
              </a:srgbClr>
            </a:solidFill>
            <a:ln cap="flat" cmpd="sng" w="114300">
              <a:solidFill>
                <a:srgbClr val="CCCCC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2"/>
            <p:cNvPicPr preferRelativeResize="0"/>
            <p:nvPr/>
          </p:nvPicPr>
          <p:blipFill rotWithShape="1">
            <a:blip r:embed="rId5">
              <a:alphaModFix/>
            </a:blip>
            <a:srcRect b="8886" l="8895" r="8886" t="8895"/>
            <a:stretch/>
          </p:blipFill>
          <p:spPr>
            <a:xfrm rot="900000">
              <a:off x="14358774" y="6996400"/>
              <a:ext cx="2971874" cy="2971874"/>
            </a:xfrm>
            <a:prstGeom prst="rect">
              <a:avLst/>
            </a:prstGeom>
            <a:noFill/>
            <a:ln>
              <a:noFill/>
            </a:ln>
            <a:effectLst>
              <a:outerShdw blurRad="357188" rotWithShape="0" algn="bl" dir="5400000" dist="19050">
                <a:schemeClr val="dk1"/>
              </a:outerShdw>
            </a:effectLst>
          </p:spPr>
        </p:pic>
      </p:grpSp>
      <p:grpSp>
        <p:nvGrpSpPr>
          <p:cNvPr id="70" name="Google Shape;70;p2"/>
          <p:cNvGrpSpPr/>
          <p:nvPr/>
        </p:nvGrpSpPr>
        <p:grpSpPr>
          <a:xfrm>
            <a:off x="14411875" y="4942200"/>
            <a:ext cx="2865600" cy="2865600"/>
            <a:chOff x="14411875" y="4942200"/>
            <a:chExt cx="2865600" cy="2865600"/>
          </a:xfrm>
        </p:grpSpPr>
        <p:sp>
          <p:nvSpPr>
            <p:cNvPr id="71" name="Google Shape;71;p2"/>
            <p:cNvSpPr/>
            <p:nvPr/>
          </p:nvSpPr>
          <p:spPr>
            <a:xfrm>
              <a:off x="14411875" y="4942200"/>
              <a:ext cx="2865600" cy="2865600"/>
            </a:xfrm>
            <a:prstGeom prst="ellipse">
              <a:avLst/>
            </a:prstGeom>
            <a:solidFill>
              <a:srgbClr val="FF00FF">
                <a:alpha val="50196"/>
              </a:srgbClr>
            </a:solidFill>
            <a:ln cap="flat" cmpd="sng" w="114300">
              <a:solidFill>
                <a:srgbClr val="CCCCC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2"/>
            <p:cNvPicPr preferRelativeResize="0"/>
            <p:nvPr/>
          </p:nvPicPr>
          <p:blipFill rotWithShape="1">
            <a:blip r:embed="rId6">
              <a:alphaModFix/>
            </a:blip>
            <a:srcRect b="17757" l="17758" r="17757" t="17758"/>
            <a:stretch/>
          </p:blipFill>
          <p:spPr>
            <a:xfrm>
              <a:off x="14573736" y="5104062"/>
              <a:ext cx="2541949" cy="2541949"/>
            </a:xfrm>
            <a:prstGeom prst="rect">
              <a:avLst/>
            </a:prstGeom>
            <a:noFill/>
            <a:ln>
              <a:noFill/>
            </a:ln>
            <a:effectLst>
              <a:outerShdw blurRad="357188" rotWithShape="0" algn="bl" dir="5400000" dist="19050">
                <a:schemeClr val="dk1"/>
              </a:outerShdw>
            </a:effectLst>
          </p:spPr>
        </p:pic>
      </p:grpSp>
      <p:cxnSp>
        <p:nvCxnSpPr>
          <p:cNvPr id="73" name="Google Shape;73;p2"/>
          <p:cNvCxnSpPr>
            <a:stCxn id="66" idx="0"/>
            <a:endCxn id="63" idx="1"/>
          </p:cNvCxnSpPr>
          <p:nvPr/>
        </p:nvCxnSpPr>
        <p:spPr>
          <a:xfrm rot="-5400000">
            <a:off x="2871223" y="1495600"/>
            <a:ext cx="5183700" cy="4928700"/>
          </a:xfrm>
          <a:prstGeom prst="curvedConnector2">
            <a:avLst/>
          </a:prstGeom>
          <a:noFill/>
          <a:ln cap="flat" cmpd="sng" w="38100">
            <a:solidFill>
              <a:srgbClr val="CCCCCC"/>
            </a:solidFill>
            <a:prstDash val="dot"/>
            <a:round/>
            <a:headEnd len="med" w="med" type="stealth"/>
            <a:tailEnd len="med" w="med" type="stealth"/>
          </a:ln>
        </p:spPr>
      </p:cxnSp>
      <p:cxnSp>
        <p:nvCxnSpPr>
          <p:cNvPr id="74" name="Google Shape;74;p2"/>
          <p:cNvCxnSpPr>
            <a:stCxn id="72" idx="0"/>
            <a:endCxn id="63" idx="3"/>
          </p:cNvCxnSpPr>
          <p:nvPr/>
        </p:nvCxnSpPr>
        <p:spPr>
          <a:xfrm flipH="1" rot="5400000">
            <a:off x="11234610" y="493962"/>
            <a:ext cx="3735900" cy="5484300"/>
          </a:xfrm>
          <a:prstGeom prst="curvedConnector2">
            <a:avLst/>
          </a:prstGeom>
          <a:noFill/>
          <a:ln cap="flat" cmpd="sng" w="38100">
            <a:solidFill>
              <a:srgbClr val="CCCCCC"/>
            </a:solidFill>
            <a:prstDash val="dot"/>
            <a:round/>
            <a:headEnd len="med" w="med" type="stealth"/>
            <a:tailEnd len="med" w="med" type="stealth"/>
          </a:ln>
        </p:spPr>
      </p:cxnSp>
      <p:cxnSp>
        <p:nvCxnSpPr>
          <p:cNvPr id="75" name="Google Shape;75;p2"/>
          <p:cNvCxnSpPr>
            <a:stCxn id="66" idx="2"/>
            <a:endCxn id="69" idx="1"/>
          </p:cNvCxnSpPr>
          <p:nvPr/>
        </p:nvCxnSpPr>
        <p:spPr>
          <a:xfrm rot="-5400000">
            <a:off x="8363773" y="2732550"/>
            <a:ext cx="680700" cy="11410800"/>
          </a:xfrm>
          <a:prstGeom prst="bentConnector4">
            <a:avLst>
              <a:gd fmla="val -146908" name="adj1"/>
              <a:gd fmla="val 56194" name="adj2"/>
            </a:avLst>
          </a:prstGeom>
          <a:noFill/>
          <a:ln cap="flat" cmpd="sng" w="38100">
            <a:solidFill>
              <a:srgbClr val="CCCCCC"/>
            </a:solidFill>
            <a:prstDash val="dot"/>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3000"/>
                                        <p:tgtEl>
                                          <p:spTgt spid="59"/>
                                        </p:tgtEl>
                                        <p:attrNameLst>
                                          <p:attrName>ppt_w</p:attrName>
                                        </p:attrNameLst>
                                      </p:cBhvr>
                                      <p:tavLst>
                                        <p:tav fmla="" tm="0">
                                          <p:val>
                                            <p:strVal val="0"/>
                                          </p:val>
                                        </p:tav>
                                        <p:tav fmla="" tm="100000">
                                          <p:val>
                                            <p:strVal val="#ppt_w"/>
                                          </p:val>
                                        </p:tav>
                                      </p:tavLst>
                                    </p:anim>
                                    <p:anim calcmode="lin" valueType="num">
                                      <p:cBhvr additive="base">
                                        <p:cTn dur="3000"/>
                                        <p:tgtEl>
                                          <p:spTgt spid="5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3000"/>
                                        <p:tgtEl>
                                          <p:spTgt spid="60">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3000"/>
                                        <p:tgtEl>
                                          <p:spTgt spid="60">
                                            <p:txEl>
                                              <p:pRg end="1" st="1"/>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3000"/>
                                        <p:tgtEl>
                                          <p:spTgt spid="60">
                                            <p:txEl>
                                              <p:pRg end="2" st="2"/>
                                            </p:txEl>
                                          </p:spTgt>
                                        </p:tgtEl>
                                      </p:cBhvr>
                                    </p:animEffect>
                                  </p:childTnLst>
                                </p:cTn>
                              </p:par>
                            </p:childTnLst>
                          </p:cTn>
                        </p:par>
                        <p:par>
                          <p:cTn fill="hold">
                            <p:stCondLst>
                              <p:cond delay="12000"/>
                            </p:stCondLst>
                            <p:childTnLst>
                              <p:par>
                                <p:cTn fill="hold" nodeType="afterEffect" presetClass="entr" presetID="23" presetSubtype="16">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ppt_w</p:attrName>
                                        </p:attrNameLst>
                                      </p:cBhvr>
                                      <p:tavLst>
                                        <p:tav fmla="" tm="0">
                                          <p:val>
                                            <p:strVal val="0"/>
                                          </p:val>
                                        </p:tav>
                                        <p:tav fmla="" tm="100000">
                                          <p:val>
                                            <p:strVal val="#ppt_w"/>
                                          </p:val>
                                        </p:tav>
                                      </p:tavLst>
                                    </p:anim>
                                    <p:anim calcmode="lin" valueType="num">
                                      <p:cBhvr additive="base">
                                        <p:cTn dur="1000"/>
                                        <p:tgtEl>
                                          <p:spTgt spid="61"/>
                                        </p:tgtEl>
                                        <p:attrNameLst>
                                          <p:attrName>ppt_h</p:attrName>
                                        </p:attrNameLst>
                                      </p:cBhvr>
                                      <p:tavLst>
                                        <p:tav fmla="" tm="0">
                                          <p:val>
                                            <p:strVal val="0"/>
                                          </p:val>
                                        </p:tav>
                                        <p:tav fmla="" tm="100000">
                                          <p:val>
                                            <p:strVal val="#ppt_h"/>
                                          </p:val>
                                        </p:tav>
                                      </p:tavLst>
                                    </p:anim>
                                  </p:childTnLst>
                                </p:cTn>
                              </p:par>
                            </p:childTnLst>
                          </p:cTn>
                        </p:par>
                        <p:par>
                          <p:cTn fill="hold">
                            <p:stCondLst>
                              <p:cond delay="13000"/>
                            </p:stCondLst>
                            <p:childTnLst>
                              <p:par>
                                <p:cTn fill="hold" nodeType="afterEffect" presetClass="entr" presetID="23" presetSubtype="16">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ppt_w</p:attrName>
                                        </p:attrNameLst>
                                      </p:cBhvr>
                                      <p:tavLst>
                                        <p:tav fmla="" tm="0">
                                          <p:val>
                                            <p:strVal val="0"/>
                                          </p:val>
                                        </p:tav>
                                        <p:tav fmla="" tm="100000">
                                          <p:val>
                                            <p:strVal val="#ppt_w"/>
                                          </p:val>
                                        </p:tav>
                                      </p:tavLst>
                                    </p:anim>
                                    <p:anim calcmode="lin" valueType="num">
                                      <p:cBhvr additive="base">
                                        <p:cTn dur="1000"/>
                                        <p:tgtEl>
                                          <p:spTgt spid="64"/>
                                        </p:tgtEl>
                                        <p:attrNameLst>
                                          <p:attrName>ppt_h</p:attrName>
                                        </p:attrNameLst>
                                      </p:cBhvr>
                                      <p:tavLst>
                                        <p:tav fmla="" tm="0">
                                          <p:val>
                                            <p:strVal val="0"/>
                                          </p:val>
                                        </p:tav>
                                        <p:tav fmla="" tm="100000">
                                          <p:val>
                                            <p:strVal val="#ppt_h"/>
                                          </p:val>
                                        </p:tav>
                                      </p:tavLst>
                                    </p:anim>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par>
                          <p:cTn fill="hold">
                            <p:stCondLst>
                              <p:cond delay="15000"/>
                            </p:stCondLst>
                            <p:childTnLst>
                              <p:par>
                                <p:cTn fill="hold" nodeType="afterEffect" presetClass="entr" presetID="23" presetSubtype="16">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ppt_w</p:attrName>
                                        </p:attrNameLst>
                                      </p:cBhvr>
                                      <p:tavLst>
                                        <p:tav fmla="" tm="0">
                                          <p:val>
                                            <p:strVal val="0"/>
                                          </p:val>
                                        </p:tav>
                                        <p:tav fmla="" tm="100000">
                                          <p:val>
                                            <p:strVal val="#ppt_w"/>
                                          </p:val>
                                        </p:tav>
                                      </p:tavLst>
                                    </p:anim>
                                    <p:anim calcmode="lin" valueType="num">
                                      <p:cBhvr additive="base">
                                        <p:cTn dur="1000"/>
                                        <p:tgtEl>
                                          <p:spTgt spid="70"/>
                                        </p:tgtEl>
                                        <p:attrNameLst>
                                          <p:attrName>ppt_h</p:attrName>
                                        </p:attrNameLst>
                                      </p:cBhvr>
                                      <p:tavLst>
                                        <p:tav fmla="" tm="0">
                                          <p:val>
                                            <p:strVal val="0"/>
                                          </p:val>
                                        </p:tav>
                                        <p:tav fmla="" tm="100000">
                                          <p:val>
                                            <p:strVal val="#ppt_h"/>
                                          </p:val>
                                        </p:tav>
                                      </p:tavLst>
                                    </p:anim>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par>
                          <p:cTn fill="hold">
                            <p:stCondLst>
                              <p:cond delay="17000"/>
                            </p:stCondLst>
                            <p:childTnLst>
                              <p:par>
                                <p:cTn fill="hold" nodeType="afterEffect" presetClass="entr" presetID="23" presetSubtype="16">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ppt_w</p:attrName>
                                        </p:attrNameLst>
                                      </p:cBhvr>
                                      <p:tavLst>
                                        <p:tav fmla="" tm="0">
                                          <p:val>
                                            <p:strVal val="0"/>
                                          </p:val>
                                        </p:tav>
                                        <p:tav fmla="" tm="100000">
                                          <p:val>
                                            <p:strVal val="#ppt_w"/>
                                          </p:val>
                                        </p:tav>
                                      </p:tavLst>
                                    </p:anim>
                                    <p:anim calcmode="lin" valueType="num">
                                      <p:cBhvr additive="base">
                                        <p:cTn dur="1000"/>
                                        <p:tgtEl>
                                          <p:spTgt spid="67"/>
                                        </p:tgtEl>
                                        <p:attrNameLst>
                                          <p:attrName>ppt_h</p:attrName>
                                        </p:attrNameLst>
                                      </p:cBhvr>
                                      <p:tavLst>
                                        <p:tav fmla="" tm="0">
                                          <p:val>
                                            <p:strVal val="0"/>
                                          </p:val>
                                        </p:tav>
                                        <p:tav fmla="" tm="100000">
                                          <p:val>
                                            <p:strVal val="#ppt_h"/>
                                          </p:val>
                                        </p:tav>
                                      </p:tavLst>
                                    </p:anim>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 </a:t>
            </a:r>
            <a:r>
              <a:rPr b="1" lang="en">
                <a:solidFill>
                  <a:srgbClr val="FFFF00"/>
                </a:solidFill>
              </a:rPr>
              <a:t>contexte</a:t>
            </a:r>
            <a:endParaRPr b="1">
              <a:solidFill>
                <a:srgbClr val="FFFF00"/>
              </a:solidFill>
            </a:endParaRPr>
          </a:p>
        </p:txBody>
      </p:sp>
      <p:sp>
        <p:nvSpPr>
          <p:cNvPr id="246" name="Google Shape;246;p20"/>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444500" lvl="0" marL="800100" marR="0" rtl="0" algn="l">
              <a:lnSpc>
                <a:spcPct val="100000"/>
              </a:lnSpc>
              <a:spcBef>
                <a:spcPts val="0"/>
              </a:spcBef>
              <a:spcAft>
                <a:spcPts val="0"/>
              </a:spcAft>
              <a:buClr>
                <a:srgbClr val="CCCCCC"/>
              </a:buClr>
              <a:buSzPts val="3600"/>
              <a:buFont typeface="Noto Sans Symbols"/>
              <a:buChar char="⬜"/>
            </a:pPr>
            <a:r>
              <a:rPr lang="en">
                <a:solidFill>
                  <a:srgbClr val="CCCCCC"/>
                </a:solidFill>
              </a:rPr>
              <a:t>L’</a:t>
            </a:r>
            <a:r>
              <a:rPr lang="en">
                <a:solidFill>
                  <a:srgbClr val="FFFFFF"/>
                </a:solidFill>
              </a:rPr>
              <a:t>environnement</a:t>
            </a:r>
            <a:r>
              <a:rPr lang="en">
                <a:solidFill>
                  <a:srgbClr val="CCCCCC"/>
                </a:solidFill>
              </a:rPr>
              <a:t> et le </a:t>
            </a:r>
            <a:r>
              <a:rPr b="1" lang="en">
                <a:solidFill>
                  <a:srgbClr val="FFFFFF"/>
                </a:solidFill>
              </a:rPr>
              <a:t>contexte d’utilisation</a:t>
            </a:r>
            <a:r>
              <a:rPr lang="en">
                <a:solidFill>
                  <a:srgbClr val="CCCCCC"/>
                </a:solidFill>
              </a:rPr>
              <a:t> d’un </a:t>
            </a:r>
            <a:r>
              <a:rPr lang="en">
                <a:solidFill>
                  <a:srgbClr val="FF0000"/>
                </a:solidFill>
              </a:rPr>
              <a:t>produit</a:t>
            </a:r>
            <a:r>
              <a:rPr lang="en">
                <a:solidFill>
                  <a:srgbClr val="CCCCCC"/>
                </a:solidFill>
              </a:rPr>
              <a:t> </a:t>
            </a:r>
            <a:br>
              <a:rPr lang="en">
                <a:solidFill>
                  <a:srgbClr val="CCCCCC"/>
                </a:solidFill>
              </a:rPr>
            </a:br>
            <a:r>
              <a:rPr lang="en">
                <a:solidFill>
                  <a:srgbClr val="CCCCCC"/>
                </a:solidFill>
              </a:rPr>
              <a:t>doivent aussi être bien connus pour </a:t>
            </a:r>
            <a:r>
              <a:rPr b="1" lang="en">
                <a:solidFill>
                  <a:srgbClr val="FFFFFF"/>
                </a:solidFill>
              </a:rPr>
              <a:t>adapter</a:t>
            </a:r>
            <a:r>
              <a:rPr b="1" lang="en">
                <a:solidFill>
                  <a:srgbClr val="CCCCCC"/>
                </a:solidFill>
              </a:rPr>
              <a:t> </a:t>
            </a:r>
            <a:br>
              <a:rPr lang="en">
                <a:solidFill>
                  <a:srgbClr val="CCCCCC"/>
                </a:solidFill>
              </a:rPr>
            </a:br>
            <a:r>
              <a:rPr lang="en">
                <a:solidFill>
                  <a:srgbClr val="CCCCCC"/>
                </a:solidFill>
              </a:rPr>
              <a:t>la </a:t>
            </a:r>
            <a:r>
              <a:rPr lang="en"/>
              <a:t>conception</a:t>
            </a:r>
            <a:r>
              <a:rPr lang="en">
                <a:solidFill>
                  <a:srgbClr val="CCCCCC"/>
                </a:solidFill>
              </a:rPr>
              <a:t> en conséquences.</a:t>
            </a:r>
            <a:endParaRPr>
              <a:solidFill>
                <a:srgbClr val="CCCCCC"/>
              </a:solidFill>
            </a:endParaRPr>
          </a:p>
          <a:p>
            <a:pPr indent="-215900" lvl="0" marL="342900" rtl="0" algn="l">
              <a:lnSpc>
                <a:spcPct val="100000"/>
              </a:lnSpc>
              <a:spcBef>
                <a:spcPts val="2000"/>
              </a:spcBef>
              <a:spcAft>
                <a:spcPts val="0"/>
              </a:spcAft>
              <a:buClr>
                <a:srgbClr val="000000"/>
              </a:buClr>
              <a:buSzPts val="2000"/>
              <a:buFont typeface="Arial"/>
              <a:buNone/>
            </a:pPr>
            <a:r>
              <a:t/>
            </a:r>
            <a:endParaRPr sz="3000">
              <a:solidFill>
                <a:srgbClr val="CCCCCC"/>
              </a:solidFill>
            </a:endParaRPr>
          </a:p>
          <a:p>
            <a:pPr indent="-444500" lvl="0" marL="800100" rtl="0" algn="l">
              <a:lnSpc>
                <a:spcPct val="100000"/>
              </a:lnSpc>
              <a:spcBef>
                <a:spcPts val="2000"/>
              </a:spcBef>
              <a:spcAft>
                <a:spcPts val="0"/>
              </a:spcAft>
              <a:buClr>
                <a:srgbClr val="CCCCCC"/>
              </a:buClr>
              <a:buSzPts val="3600"/>
              <a:buFont typeface="Noto Sans Symbols"/>
              <a:buChar char="⬜"/>
            </a:pPr>
            <a:r>
              <a:rPr lang="en">
                <a:solidFill>
                  <a:srgbClr val="CCCCCC"/>
                </a:solidFill>
              </a:rPr>
              <a:t>Se poser les questions qui renseignent </a:t>
            </a:r>
            <a:br>
              <a:rPr lang="en">
                <a:solidFill>
                  <a:srgbClr val="CCCCCC"/>
                </a:solidFill>
              </a:rPr>
            </a:br>
            <a:r>
              <a:rPr lang="en">
                <a:solidFill>
                  <a:srgbClr val="CCCCCC"/>
                </a:solidFill>
              </a:rPr>
              <a:t>le </a:t>
            </a:r>
            <a:r>
              <a:rPr b="1" lang="en">
                <a:solidFill>
                  <a:srgbClr val="FFFFFF"/>
                </a:solidFill>
              </a:rPr>
              <a:t>contexte d’utilisation</a:t>
            </a:r>
            <a:r>
              <a:rPr b="1" lang="en">
                <a:solidFill>
                  <a:srgbClr val="CCCCCC"/>
                </a:solidFill>
              </a:rPr>
              <a:t> </a:t>
            </a:r>
            <a:r>
              <a:rPr lang="en">
                <a:solidFill>
                  <a:srgbClr val="CCCCCC"/>
                </a:solidFill>
              </a:rPr>
              <a:t>:</a:t>
            </a:r>
            <a:endParaRPr>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Où ? Dans quel environnement ?</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L’a priori lors de l’utilisation de l’application ?</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L’impact de l’erreur ?</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Le temps de réalisation ?</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Les interactions éventuelles avec les autres ?</a:t>
            </a:r>
            <a:endParaRPr b="1" sz="3000">
              <a:solidFill>
                <a:srgbClr val="CCCCCC"/>
              </a:solidFill>
            </a:endParaRPr>
          </a:p>
        </p:txBody>
      </p:sp>
      <p:sp>
        <p:nvSpPr>
          <p:cNvPr id="247" name="Google Shape;247;p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48" name="Google Shape;248;p20"/>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49" name="Google Shape;249;p20"/>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50" name="Google Shape;250;p20"/>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10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1000"/>
                                        <p:tgtEl>
                                          <p:spTgt spid="2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6" st="6"/>
                                            </p:txEl>
                                          </p:spTgt>
                                        </p:tgtEl>
                                        <p:attrNameLst>
                                          <p:attrName>style.visibility</p:attrName>
                                        </p:attrNameLst>
                                      </p:cBhvr>
                                      <p:to>
                                        <p:strVal val="visible"/>
                                      </p:to>
                                    </p:set>
                                    <p:animEffect filter="fade" transition="in">
                                      <p:cBhvr>
                                        <p:cTn dur="1000"/>
                                        <p:tgtEl>
                                          <p:spTgt spid="2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7" st="7"/>
                                            </p:txEl>
                                          </p:spTgt>
                                        </p:tgtEl>
                                        <p:attrNameLst>
                                          <p:attrName>style.visibility</p:attrName>
                                        </p:attrNameLst>
                                      </p:cBhvr>
                                      <p:to>
                                        <p:strVal val="visible"/>
                                      </p:to>
                                    </p:set>
                                    <p:animEffect filter="fade" transition="in">
                                      <p:cBhvr>
                                        <p:cTn dur="1000"/>
                                        <p:tgtEl>
                                          <p:spTgt spid="24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 </a:t>
            </a:r>
            <a:r>
              <a:rPr b="1" lang="en">
                <a:solidFill>
                  <a:srgbClr val="FF0000"/>
                </a:solidFill>
              </a:rPr>
              <a:t>travail </a:t>
            </a:r>
            <a:r>
              <a:rPr lang="en"/>
              <a:t>: la </a:t>
            </a:r>
            <a:r>
              <a:rPr b="1" lang="en"/>
              <a:t>tâche </a:t>
            </a:r>
            <a:r>
              <a:rPr lang="en"/>
              <a:t>et l’</a:t>
            </a:r>
            <a:r>
              <a:rPr b="1" lang="en"/>
              <a:t>activité</a:t>
            </a:r>
            <a:endParaRPr b="1">
              <a:solidFill>
                <a:srgbClr val="FFFF00"/>
              </a:solidFill>
            </a:endParaRPr>
          </a:p>
        </p:txBody>
      </p:sp>
      <p:sp>
        <p:nvSpPr>
          <p:cNvPr id="256" name="Google Shape;256;p21"/>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450850" lvl="1" marL="685800" rtl="0" algn="l">
              <a:lnSpc>
                <a:spcPct val="100000"/>
              </a:lnSpc>
              <a:spcBef>
                <a:spcPts val="0"/>
              </a:spcBef>
              <a:spcAft>
                <a:spcPts val="0"/>
              </a:spcAft>
              <a:buClr>
                <a:srgbClr val="CCCCCC"/>
              </a:buClr>
              <a:buSzPts val="3600"/>
              <a:buFont typeface="Noto Sans Symbols"/>
              <a:buChar char="⬜"/>
            </a:pPr>
            <a:r>
              <a:rPr lang="en" sz="3600">
                <a:solidFill>
                  <a:srgbClr val="CCCCCC"/>
                </a:solidFill>
              </a:rPr>
              <a:t>Le </a:t>
            </a:r>
            <a:r>
              <a:rPr b="1" lang="en" sz="3600">
                <a:solidFill>
                  <a:srgbClr val="FFFFFF"/>
                </a:solidFill>
              </a:rPr>
              <a:t>travail</a:t>
            </a:r>
            <a:r>
              <a:rPr b="1" lang="en" sz="3600">
                <a:solidFill>
                  <a:srgbClr val="CCCCCC"/>
                </a:solidFill>
              </a:rPr>
              <a:t> </a:t>
            </a:r>
            <a:r>
              <a:rPr lang="en" sz="3600">
                <a:solidFill>
                  <a:srgbClr val="CCCCCC"/>
                </a:solidFill>
              </a:rPr>
              <a:t>est réalisé par</a:t>
            </a:r>
            <a:r>
              <a:rPr b="1" lang="en" sz="3600">
                <a:solidFill>
                  <a:srgbClr val="CCCCCC"/>
                </a:solidFill>
              </a:rPr>
              <a:t> </a:t>
            </a:r>
            <a:r>
              <a:rPr lang="en" sz="3600">
                <a:solidFill>
                  <a:srgbClr val="CCCCCC"/>
                </a:solidFill>
              </a:rPr>
              <a:t>l’</a:t>
            </a:r>
            <a:r>
              <a:rPr b="1" lang="en" sz="3600">
                <a:solidFill>
                  <a:srgbClr val="FFFFFF"/>
                </a:solidFill>
              </a:rPr>
              <a:t>utilisateur</a:t>
            </a:r>
            <a:r>
              <a:rPr b="1" lang="en" sz="3600">
                <a:solidFill>
                  <a:srgbClr val="CCCCCC"/>
                </a:solidFill>
              </a:rPr>
              <a:t> </a:t>
            </a:r>
            <a:r>
              <a:rPr lang="en" sz="3600">
                <a:solidFill>
                  <a:srgbClr val="CCCCCC"/>
                </a:solidFill>
              </a:rPr>
              <a:t>dans</a:t>
            </a:r>
            <a:r>
              <a:rPr b="1" lang="en" sz="3600">
                <a:solidFill>
                  <a:srgbClr val="CCCCCC"/>
                </a:solidFill>
              </a:rPr>
              <a:t> </a:t>
            </a:r>
            <a:r>
              <a:rPr lang="en" sz="3600">
                <a:solidFill>
                  <a:srgbClr val="CCCCCC"/>
                </a:solidFill>
              </a:rPr>
              <a:t>un</a:t>
            </a:r>
            <a:r>
              <a:rPr b="1" lang="en" sz="3600">
                <a:solidFill>
                  <a:srgbClr val="CCCCCC"/>
                </a:solidFill>
              </a:rPr>
              <a:t> </a:t>
            </a:r>
            <a:r>
              <a:rPr lang="en" sz="3600">
                <a:solidFill>
                  <a:srgbClr val="CCCCCC"/>
                </a:solidFill>
              </a:rPr>
              <a:t>certain</a:t>
            </a:r>
            <a:r>
              <a:rPr b="1" lang="en" sz="3600">
                <a:solidFill>
                  <a:srgbClr val="FFFFFF"/>
                </a:solidFill>
              </a:rPr>
              <a:t> contexte</a:t>
            </a:r>
            <a:endParaRPr sz="3600">
              <a:solidFill>
                <a:srgbClr val="CCCCCC"/>
              </a:solidFill>
            </a:endParaRPr>
          </a:p>
          <a:p>
            <a:pPr indent="-450850" lvl="1" marL="685800" marR="0" rtl="0" algn="l">
              <a:lnSpc>
                <a:spcPct val="100000"/>
              </a:lnSpc>
              <a:spcBef>
                <a:spcPts val="0"/>
              </a:spcBef>
              <a:spcAft>
                <a:spcPts val="0"/>
              </a:spcAft>
              <a:buClr>
                <a:srgbClr val="CCCCCC"/>
              </a:buClr>
              <a:buSzPts val="3600"/>
              <a:buFont typeface="Noto Sans Symbols"/>
              <a:buChar char="⬜"/>
            </a:pPr>
            <a:r>
              <a:rPr lang="en" sz="3600">
                <a:solidFill>
                  <a:srgbClr val="CCCCCC"/>
                </a:solidFill>
              </a:rPr>
              <a:t>L’outil informatique </a:t>
            </a:r>
            <a:r>
              <a:rPr b="1" lang="en" sz="3600">
                <a:solidFill>
                  <a:srgbClr val="FFFFFF"/>
                </a:solidFill>
              </a:rPr>
              <a:t>aide</a:t>
            </a:r>
            <a:r>
              <a:rPr lang="en" sz="3600">
                <a:solidFill>
                  <a:srgbClr val="CCCCCC"/>
                </a:solidFill>
              </a:rPr>
              <a:t> l’utilisateur à travailler</a:t>
            </a:r>
            <a:endParaRPr sz="3600">
              <a:solidFill>
                <a:srgbClr val="CCCCCC"/>
              </a:solidFill>
            </a:endParaRPr>
          </a:p>
          <a:p>
            <a:pPr indent="-412750" lvl="3" marL="1371600" rtl="0" algn="l">
              <a:lnSpc>
                <a:spcPct val="100000"/>
              </a:lnSpc>
              <a:spcBef>
                <a:spcPts val="600"/>
              </a:spcBef>
              <a:spcAft>
                <a:spcPts val="0"/>
              </a:spcAft>
              <a:buClr>
                <a:srgbClr val="CCCCCC"/>
              </a:buClr>
              <a:buSzPts val="3000"/>
              <a:buFont typeface="Comfortaa"/>
              <a:buChar char="⬜"/>
            </a:pPr>
            <a:r>
              <a:rPr lang="en" sz="3000"/>
              <a:t>a</a:t>
            </a:r>
            <a:r>
              <a:rPr lang="en" sz="3000">
                <a:solidFill>
                  <a:srgbClr val="CCCCCC"/>
                </a:solidFill>
              </a:rPr>
              <a:t>mélioration des conditions de travail</a:t>
            </a:r>
            <a:endParaRPr sz="3000">
              <a:solidFill>
                <a:srgbClr val="CCCCCC"/>
              </a:solidFill>
            </a:endParaRPr>
          </a:p>
          <a:p>
            <a:pPr indent="-222250" lvl="0" marL="685800" rtl="0" algn="l">
              <a:lnSpc>
                <a:spcPct val="100000"/>
              </a:lnSpc>
              <a:spcBef>
                <a:spcPts val="600"/>
              </a:spcBef>
              <a:spcAft>
                <a:spcPts val="0"/>
              </a:spcAft>
              <a:buClr>
                <a:srgbClr val="000000"/>
              </a:buClr>
              <a:buSzPts val="1100"/>
              <a:buFont typeface="Arial"/>
              <a:buNone/>
            </a:pPr>
            <a:r>
              <a:t/>
            </a:r>
            <a:endParaRPr sz="3000">
              <a:solidFill>
                <a:srgbClr val="CCCCCC"/>
              </a:solidFill>
            </a:endParaRPr>
          </a:p>
          <a:p>
            <a:pPr indent="-450850" lvl="1" marL="685800" marR="0" rtl="0" algn="l">
              <a:lnSpc>
                <a:spcPct val="100000"/>
              </a:lnSpc>
              <a:spcBef>
                <a:spcPts val="0"/>
              </a:spcBef>
              <a:spcAft>
                <a:spcPts val="0"/>
              </a:spcAft>
              <a:buClr>
                <a:srgbClr val="CCCCCC"/>
              </a:buClr>
              <a:buSzPts val="3600"/>
              <a:buFont typeface="Noto Sans Symbols"/>
              <a:buChar char="⬜"/>
            </a:pPr>
            <a:r>
              <a:rPr lang="en" sz="3600">
                <a:solidFill>
                  <a:srgbClr val="CCCCCC"/>
                </a:solidFill>
              </a:rPr>
              <a:t>Pour analyser le </a:t>
            </a:r>
            <a:r>
              <a:rPr b="1" lang="en" sz="3600">
                <a:solidFill>
                  <a:srgbClr val="FFFFFF"/>
                </a:solidFill>
              </a:rPr>
              <a:t>travail</a:t>
            </a:r>
            <a:r>
              <a:rPr lang="en" sz="3600">
                <a:solidFill>
                  <a:srgbClr val="CCCCCC"/>
                </a:solidFill>
              </a:rPr>
              <a:t>, deux concepts à bien différencier :</a:t>
            </a:r>
            <a:endParaRPr sz="3600">
              <a:solidFill>
                <a:srgbClr val="CCCCCC"/>
              </a:solidFill>
            </a:endParaRPr>
          </a:p>
          <a:p>
            <a:pPr indent="-412750" lvl="3" marL="1371600" rtl="0" algn="l">
              <a:lnSpc>
                <a:spcPct val="100000"/>
              </a:lnSpc>
              <a:spcBef>
                <a:spcPts val="600"/>
              </a:spcBef>
              <a:spcAft>
                <a:spcPts val="0"/>
              </a:spcAft>
              <a:buClr>
                <a:srgbClr val="CCCCCC"/>
              </a:buClr>
              <a:buSzPts val="3000"/>
              <a:buFont typeface="Noto Sans Symbols"/>
              <a:buChar char="⬜"/>
            </a:pPr>
            <a:r>
              <a:rPr b="1" lang="en" sz="3000">
                <a:solidFill>
                  <a:srgbClr val="FFFFFF"/>
                </a:solidFill>
              </a:rPr>
              <a:t>Tâche</a:t>
            </a:r>
            <a:r>
              <a:rPr lang="en" sz="3000">
                <a:solidFill>
                  <a:srgbClr val="FFFFFF"/>
                </a:solidFill>
              </a:rPr>
              <a:t> </a:t>
            </a:r>
            <a:r>
              <a:rPr lang="en" sz="3000">
                <a:solidFill>
                  <a:srgbClr val="CCCCCC"/>
                </a:solidFill>
              </a:rPr>
              <a:t>: </a:t>
            </a:r>
            <a:r>
              <a:rPr lang="en" sz="3000"/>
              <a:t>c</a:t>
            </a:r>
            <a:r>
              <a:rPr lang="en" sz="3000">
                <a:solidFill>
                  <a:srgbClr val="CCCCCC"/>
                </a:solidFill>
              </a:rPr>
              <a:t>e que l’utilisateur veut faire.</a:t>
            </a:r>
            <a:endParaRPr sz="3000">
              <a:solidFill>
                <a:srgbClr val="CCCCCC"/>
              </a:solidFill>
            </a:endParaRPr>
          </a:p>
          <a:p>
            <a:pPr indent="-412750" lvl="3" marL="1371600" rtl="0" algn="l">
              <a:lnSpc>
                <a:spcPct val="100000"/>
              </a:lnSpc>
              <a:spcBef>
                <a:spcPts val="600"/>
              </a:spcBef>
              <a:spcAft>
                <a:spcPts val="0"/>
              </a:spcAft>
              <a:buClr>
                <a:srgbClr val="CCCCCC"/>
              </a:buClr>
              <a:buSzPts val="3000"/>
              <a:buFont typeface="Noto Sans Symbols"/>
              <a:buChar char="⬜"/>
            </a:pPr>
            <a:r>
              <a:rPr b="1" lang="en" sz="3000">
                <a:solidFill>
                  <a:srgbClr val="FFFFFF"/>
                </a:solidFill>
              </a:rPr>
              <a:t>Activité</a:t>
            </a:r>
            <a:r>
              <a:rPr lang="en" sz="3000">
                <a:solidFill>
                  <a:srgbClr val="FFFFFF"/>
                </a:solidFill>
              </a:rPr>
              <a:t> </a:t>
            </a:r>
            <a:r>
              <a:rPr lang="en" sz="3000">
                <a:solidFill>
                  <a:srgbClr val="CCCCCC"/>
                </a:solidFill>
              </a:rPr>
              <a:t>: </a:t>
            </a:r>
            <a:r>
              <a:rPr lang="en" sz="3000"/>
              <a:t>l</a:t>
            </a:r>
            <a:r>
              <a:rPr lang="en" sz="3000">
                <a:solidFill>
                  <a:srgbClr val="CCCCCC"/>
                </a:solidFill>
              </a:rPr>
              <a:t>es actions (physiques et mentales) que l’utilisateur met en œuvre pour atteindre son but et réaliser sa tâche.</a:t>
            </a:r>
            <a:endParaRPr sz="3000">
              <a:solidFill>
                <a:srgbClr val="CCCCCC"/>
              </a:solidFill>
            </a:endParaRPr>
          </a:p>
        </p:txBody>
      </p:sp>
      <p:sp>
        <p:nvSpPr>
          <p:cNvPr id="257" name="Google Shape;257;p2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58" name="Google Shape;258;p21"/>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59" name="Google Shape;259;p21"/>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60" name="Google Shape;260;p21"/>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1000"/>
                                        <p:tgtEl>
                                          <p:spTgt spid="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1000"/>
                                        <p:tgtEl>
                                          <p:spTgt spid="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1000"/>
                                        <p:tgtEl>
                                          <p:spTgt spid="2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1000"/>
                                        <p:tgtEl>
                                          <p:spTgt spid="2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animEffect filter="fade" transition="in">
                                      <p:cBhvr>
                                        <p:cTn dur="1000"/>
                                        <p:tgtEl>
                                          <p:spTgt spid="25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L’analyse du </a:t>
            </a:r>
            <a:r>
              <a:rPr b="1" lang="en">
                <a:solidFill>
                  <a:srgbClr val="FF0000"/>
                </a:solidFill>
              </a:rPr>
              <a:t>travail</a:t>
            </a:r>
            <a:endParaRPr b="1">
              <a:solidFill>
                <a:srgbClr val="FFFF00"/>
              </a:solidFill>
            </a:endParaRPr>
          </a:p>
        </p:txBody>
      </p:sp>
      <p:sp>
        <p:nvSpPr>
          <p:cNvPr id="266" name="Google Shape;266;p22"/>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450850" lvl="1" marL="685800" rtl="0" algn="l">
              <a:lnSpc>
                <a:spcPct val="100000"/>
              </a:lnSpc>
              <a:spcBef>
                <a:spcPts val="0"/>
              </a:spcBef>
              <a:spcAft>
                <a:spcPts val="0"/>
              </a:spcAft>
              <a:buClr>
                <a:srgbClr val="CCCCCC"/>
              </a:buClr>
              <a:buSzPts val="3600"/>
              <a:buFont typeface="Noto Sans Symbols"/>
              <a:buChar char="⬜"/>
            </a:pPr>
            <a:r>
              <a:rPr lang="en" sz="3600">
                <a:solidFill>
                  <a:srgbClr val="CCCCCC"/>
                </a:solidFill>
              </a:rPr>
              <a:t>le préalable nécessaire à toute </a:t>
            </a:r>
            <a:r>
              <a:rPr b="1" lang="en" sz="3600">
                <a:solidFill>
                  <a:srgbClr val="FFFFFF"/>
                </a:solidFill>
              </a:rPr>
              <a:t>transformation</a:t>
            </a:r>
            <a:r>
              <a:rPr lang="en" sz="3600">
                <a:solidFill>
                  <a:srgbClr val="CCCCCC"/>
                </a:solidFill>
              </a:rPr>
              <a:t> efficace. 	</a:t>
            </a:r>
            <a:endParaRPr sz="3600">
              <a:solidFill>
                <a:srgbClr val="CCCCCC"/>
              </a:solidFill>
            </a:endParaRPr>
          </a:p>
          <a:p>
            <a:pPr indent="-450850" lvl="1" marL="685800" rtl="0" algn="l">
              <a:lnSpc>
                <a:spcPct val="100000"/>
              </a:lnSpc>
              <a:spcBef>
                <a:spcPts val="2000"/>
              </a:spcBef>
              <a:spcAft>
                <a:spcPts val="0"/>
              </a:spcAft>
              <a:buClr>
                <a:srgbClr val="CCCCCC"/>
              </a:buClr>
              <a:buSzPts val="3600"/>
              <a:buFont typeface="Comfortaa"/>
              <a:buChar char="⬜"/>
            </a:pPr>
            <a:r>
              <a:rPr lang="en" sz="3600">
                <a:solidFill>
                  <a:srgbClr val="CCCCCC"/>
                </a:solidFill>
              </a:rPr>
              <a:t>L'analyse du travail ne peut devenir une simple technique : </a:t>
            </a:r>
            <a:endParaRPr sz="3600">
              <a:solidFill>
                <a:srgbClr val="CCCCCC"/>
              </a:solidFill>
            </a:endParaRPr>
          </a:p>
          <a:p>
            <a:pPr indent="-425450" lvl="2" marL="1035050" rtl="0" algn="l">
              <a:lnSpc>
                <a:spcPct val="100000"/>
              </a:lnSpc>
              <a:spcBef>
                <a:spcPts val="600"/>
              </a:spcBef>
              <a:spcAft>
                <a:spcPts val="0"/>
              </a:spcAft>
              <a:buClr>
                <a:srgbClr val="CCCCCC"/>
              </a:buClr>
              <a:buSzPts val="3000"/>
              <a:buFont typeface="Noto Sans Symbols"/>
              <a:buChar char="⬜"/>
            </a:pPr>
            <a:r>
              <a:rPr lang="en" sz="3000">
                <a:solidFill>
                  <a:srgbClr val="CCCCCC"/>
                </a:solidFill>
              </a:rPr>
              <a:t>les situations sont trop </a:t>
            </a:r>
            <a:r>
              <a:rPr b="1" lang="en" sz="3000">
                <a:solidFill>
                  <a:srgbClr val="FFFFFF"/>
                </a:solidFill>
              </a:rPr>
              <a:t>complexes</a:t>
            </a:r>
            <a:r>
              <a:rPr lang="en" sz="3000">
                <a:solidFill>
                  <a:srgbClr val="CCCCCC"/>
                </a:solidFill>
              </a:rPr>
              <a:t>.</a:t>
            </a:r>
            <a:endParaRPr sz="3000">
              <a:solidFill>
                <a:srgbClr val="CCCCCC"/>
              </a:solidFill>
            </a:endParaRPr>
          </a:p>
          <a:p>
            <a:pPr indent="0" lvl="0" marL="349250" rtl="0" algn="l">
              <a:lnSpc>
                <a:spcPct val="100000"/>
              </a:lnSpc>
              <a:spcBef>
                <a:spcPts val="600"/>
              </a:spcBef>
              <a:spcAft>
                <a:spcPts val="0"/>
              </a:spcAft>
              <a:buClr>
                <a:srgbClr val="000000"/>
              </a:buClr>
              <a:buSzPts val="1100"/>
              <a:buFont typeface="Arial"/>
              <a:buNone/>
            </a:pPr>
            <a:r>
              <a:t/>
            </a:r>
            <a:endParaRPr>
              <a:solidFill>
                <a:srgbClr val="CCCCCC"/>
              </a:solidFill>
            </a:endParaRPr>
          </a:p>
          <a:p>
            <a:pPr indent="-450850" lvl="1" marL="685800" rtl="0" algn="l">
              <a:lnSpc>
                <a:spcPct val="100000"/>
              </a:lnSpc>
              <a:spcBef>
                <a:spcPts val="2000"/>
              </a:spcBef>
              <a:spcAft>
                <a:spcPts val="0"/>
              </a:spcAft>
              <a:buClr>
                <a:srgbClr val="CCCCCC"/>
              </a:buClr>
              <a:buSzPts val="3600"/>
              <a:buFont typeface="Noto Sans Symbols"/>
              <a:buChar char="⬜"/>
            </a:pPr>
            <a:r>
              <a:rPr b="1" lang="en" sz="3600">
                <a:solidFill>
                  <a:srgbClr val="FFFFFF"/>
                </a:solidFill>
              </a:rPr>
              <a:t>Objectif</a:t>
            </a:r>
            <a:r>
              <a:rPr lang="en" sz="3600">
                <a:solidFill>
                  <a:srgbClr val="FFFFFF"/>
                </a:solidFill>
              </a:rPr>
              <a:t> </a:t>
            </a:r>
            <a:r>
              <a:rPr lang="en" sz="3600">
                <a:solidFill>
                  <a:srgbClr val="CCCCCC"/>
                </a:solidFill>
              </a:rPr>
              <a:t>: déterminer les connaissances pertinentes pour l'aménagement ergonomique d'une situation de travail.</a:t>
            </a:r>
            <a:endParaRPr sz="3600">
              <a:solidFill>
                <a:srgbClr val="CCCCCC"/>
              </a:solidFill>
            </a:endParaRPr>
          </a:p>
          <a:p>
            <a:pPr indent="-222250" lvl="0" marL="685800" rtl="0" algn="l">
              <a:lnSpc>
                <a:spcPct val="100000"/>
              </a:lnSpc>
              <a:spcBef>
                <a:spcPts val="600"/>
              </a:spcBef>
              <a:spcAft>
                <a:spcPts val="0"/>
              </a:spcAft>
              <a:buClr>
                <a:srgbClr val="000000"/>
              </a:buClr>
              <a:buSzPts val="1100"/>
              <a:buFont typeface="Arial"/>
              <a:buNone/>
            </a:pPr>
            <a:r>
              <a:t/>
            </a:r>
            <a:endParaRPr>
              <a:solidFill>
                <a:srgbClr val="CCCCCC"/>
              </a:solidFill>
            </a:endParaRPr>
          </a:p>
          <a:p>
            <a:pPr indent="-412750" lvl="1" marL="685800" rtl="0" algn="l">
              <a:lnSpc>
                <a:spcPct val="100000"/>
              </a:lnSpc>
              <a:spcBef>
                <a:spcPts val="2000"/>
              </a:spcBef>
              <a:spcAft>
                <a:spcPts val="0"/>
              </a:spcAft>
              <a:buClr>
                <a:srgbClr val="CCCCCC"/>
              </a:buClr>
              <a:buSzPts val="3000"/>
              <a:buFont typeface="Noto Sans Symbols"/>
              <a:buChar char="⬜"/>
            </a:pPr>
            <a:r>
              <a:rPr lang="en" sz="3000">
                <a:solidFill>
                  <a:srgbClr val="CCCCCC"/>
                </a:solidFill>
              </a:rPr>
              <a:t>Cela suppose de faire une </a:t>
            </a:r>
            <a:r>
              <a:rPr b="1" lang="en" sz="3000">
                <a:solidFill>
                  <a:srgbClr val="FFFFFF"/>
                </a:solidFill>
              </a:rPr>
              <a:t>analyse</a:t>
            </a:r>
            <a:r>
              <a:rPr lang="en" sz="3000">
                <a:solidFill>
                  <a:srgbClr val="FFFFFF"/>
                </a:solidFill>
              </a:rPr>
              <a:t> </a:t>
            </a:r>
            <a:r>
              <a:rPr lang="en" sz="3000">
                <a:solidFill>
                  <a:srgbClr val="CCCCCC"/>
                </a:solidFill>
              </a:rPr>
              <a:t>qui doit identifier le </a:t>
            </a:r>
            <a:r>
              <a:rPr b="1" lang="en" sz="3000">
                <a:solidFill>
                  <a:srgbClr val="CCCCCC"/>
                </a:solidFill>
              </a:rPr>
              <a:t>"</a:t>
            </a:r>
            <a:r>
              <a:rPr b="1" lang="en" sz="3000">
                <a:solidFill>
                  <a:srgbClr val="FFFFFF"/>
                </a:solidFill>
              </a:rPr>
              <a:t>vrai</a:t>
            </a:r>
            <a:r>
              <a:rPr b="1" lang="en" sz="3000">
                <a:solidFill>
                  <a:srgbClr val="CCCCCC"/>
                </a:solidFill>
              </a:rPr>
              <a:t>" </a:t>
            </a:r>
            <a:r>
              <a:rPr b="1" lang="en" sz="3000">
                <a:solidFill>
                  <a:srgbClr val="FFFFFF"/>
                </a:solidFill>
              </a:rPr>
              <a:t>problème</a:t>
            </a:r>
            <a:r>
              <a:rPr lang="en" sz="3000">
                <a:solidFill>
                  <a:srgbClr val="CCCCCC"/>
                </a:solidFill>
              </a:rPr>
              <a:t> et définir les moyens et les limites de l'action visant à traiter le problème. </a:t>
            </a:r>
            <a:endParaRPr b="1" sz="3000">
              <a:solidFill>
                <a:srgbClr val="CCCCCC"/>
              </a:solidFill>
            </a:endParaRPr>
          </a:p>
        </p:txBody>
      </p:sp>
      <p:sp>
        <p:nvSpPr>
          <p:cNvPr id="267" name="Google Shape;267;p2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68" name="Google Shape;268;p22"/>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69" name="Google Shape;269;p22"/>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70" name="Google Shape;270;p22"/>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000"/>
                                        <p:tgtEl>
                                          <p:spTgt spid="2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Effect filter="fade" transition="in">
                                      <p:cBhvr>
                                        <p:cTn dur="1000"/>
                                        <p:tgtEl>
                                          <p:spTgt spid="2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Effect filter="fade" transition="in">
                                      <p:cBhvr>
                                        <p:cTn dur="1000"/>
                                        <p:tgtEl>
                                          <p:spTgt spid="2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4" st="4"/>
                                            </p:txEl>
                                          </p:spTgt>
                                        </p:tgtEl>
                                        <p:attrNameLst>
                                          <p:attrName>style.visibility</p:attrName>
                                        </p:attrNameLst>
                                      </p:cBhvr>
                                      <p:to>
                                        <p:strVal val="visible"/>
                                      </p:to>
                                    </p:set>
                                    <p:animEffect filter="fade" transition="in">
                                      <p:cBhvr>
                                        <p:cTn dur="1000"/>
                                        <p:tgtEl>
                                          <p:spTgt spid="2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5" st="5"/>
                                            </p:txEl>
                                          </p:spTgt>
                                        </p:tgtEl>
                                        <p:attrNameLst>
                                          <p:attrName>style.visibility</p:attrName>
                                        </p:attrNameLst>
                                      </p:cBhvr>
                                      <p:to>
                                        <p:strVal val="visible"/>
                                      </p:to>
                                    </p:set>
                                    <p:animEffect filter="fade" transition="in">
                                      <p:cBhvr>
                                        <p:cTn dur="1000"/>
                                        <p:tgtEl>
                                          <p:spTgt spid="2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6" st="6"/>
                                            </p:txEl>
                                          </p:spTgt>
                                        </p:tgtEl>
                                        <p:attrNameLst>
                                          <p:attrName>style.visibility</p:attrName>
                                        </p:attrNameLst>
                                      </p:cBhvr>
                                      <p:to>
                                        <p:strVal val="visible"/>
                                      </p:to>
                                    </p:set>
                                    <p:animEffect filter="fade" transition="in">
                                      <p:cBhvr>
                                        <p:cTn dur="1000"/>
                                        <p:tgtEl>
                                          <p:spTgt spid="26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L’analyse du </a:t>
            </a:r>
            <a:r>
              <a:rPr b="1" lang="en">
                <a:solidFill>
                  <a:srgbClr val="FF0000"/>
                </a:solidFill>
              </a:rPr>
              <a:t>travail</a:t>
            </a:r>
            <a:r>
              <a:rPr lang="en"/>
              <a:t> : les résultats</a:t>
            </a:r>
            <a:endParaRPr/>
          </a:p>
        </p:txBody>
      </p:sp>
      <p:sp>
        <p:nvSpPr>
          <p:cNvPr id="276" name="Google Shape;276;p23"/>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rgbClr val="000000"/>
              </a:buClr>
              <a:buSzPts val="1100"/>
              <a:buFont typeface="Arial"/>
              <a:buNone/>
            </a:pPr>
            <a:r>
              <a:rPr lang="en">
                <a:solidFill>
                  <a:srgbClr val="CCCCCC"/>
                </a:solidFill>
              </a:rPr>
              <a:t>Ils doivent permettre, au travers de l'analyse de l'activité des opérateurs :</a:t>
            </a:r>
            <a:endParaRPr>
              <a:solidFill>
                <a:srgbClr val="CCCCCC"/>
              </a:solidFill>
            </a:endParaRPr>
          </a:p>
          <a:p>
            <a:pPr indent="0" lvl="0" marL="0" rtl="0" algn="l">
              <a:lnSpc>
                <a:spcPct val="100000"/>
              </a:lnSpc>
              <a:spcBef>
                <a:spcPts val="0"/>
              </a:spcBef>
              <a:spcAft>
                <a:spcPts val="0"/>
              </a:spcAft>
              <a:buClr>
                <a:srgbClr val="000000"/>
              </a:buClr>
              <a:buSzPts val="1100"/>
              <a:buFont typeface="Arial"/>
              <a:buNone/>
            </a:pPr>
            <a:r>
              <a:t/>
            </a:r>
            <a:endParaRPr/>
          </a:p>
          <a:p>
            <a:pPr indent="-415925" lvl="0" marL="800100" rtl="0" algn="l">
              <a:lnSpc>
                <a:spcPct val="100000"/>
              </a:lnSpc>
              <a:spcBef>
                <a:spcPts val="2000"/>
              </a:spcBef>
              <a:spcAft>
                <a:spcPts val="0"/>
              </a:spcAft>
              <a:buClr>
                <a:srgbClr val="CCCCCC"/>
              </a:buClr>
              <a:buSzPts val="3000"/>
              <a:buFont typeface="Noto Sans Symbols"/>
              <a:buChar char="⬜"/>
            </a:pPr>
            <a:r>
              <a:rPr lang="en" sz="3000">
                <a:solidFill>
                  <a:srgbClr val="CCCCCC"/>
                </a:solidFill>
              </a:rPr>
              <a:t>d'évaluer </a:t>
            </a:r>
            <a:r>
              <a:rPr b="1" lang="en" sz="3000">
                <a:solidFill>
                  <a:srgbClr val="CCCCCC"/>
                </a:solidFill>
              </a:rPr>
              <a:t>l'</a:t>
            </a:r>
            <a:r>
              <a:rPr b="1" lang="en" sz="3000">
                <a:solidFill>
                  <a:srgbClr val="FFFFFF"/>
                </a:solidFill>
              </a:rPr>
              <a:t>intérêt</a:t>
            </a:r>
            <a:r>
              <a:rPr lang="en" sz="3000">
                <a:solidFill>
                  <a:srgbClr val="CCCCCC"/>
                </a:solidFill>
              </a:rPr>
              <a:t> et les </a:t>
            </a:r>
            <a:r>
              <a:rPr b="1" lang="en" sz="3000">
                <a:solidFill>
                  <a:srgbClr val="CCCCCC"/>
                </a:solidFill>
              </a:rPr>
              <a:t>contraintes</a:t>
            </a:r>
            <a:r>
              <a:rPr lang="en" sz="3000">
                <a:solidFill>
                  <a:srgbClr val="CCCCCC"/>
                </a:solidFill>
              </a:rPr>
              <a:t> de la conception du système.</a:t>
            </a:r>
            <a:endParaRPr sz="3000">
              <a:solidFill>
                <a:srgbClr val="CCCCCC"/>
              </a:solidFill>
            </a:endParaRPr>
          </a:p>
          <a:p>
            <a:pPr indent="-415925" lvl="0" marL="800100" rtl="0" algn="l">
              <a:lnSpc>
                <a:spcPct val="100000"/>
              </a:lnSpc>
              <a:spcBef>
                <a:spcPts val="2000"/>
              </a:spcBef>
              <a:spcAft>
                <a:spcPts val="0"/>
              </a:spcAft>
              <a:buClr>
                <a:srgbClr val="CCCCCC"/>
              </a:buClr>
              <a:buSzPts val="3000"/>
              <a:buFont typeface="Noto Sans Symbols"/>
              <a:buChar char="⬜"/>
            </a:pPr>
            <a:r>
              <a:rPr lang="en" sz="3000">
                <a:solidFill>
                  <a:srgbClr val="CCCCCC"/>
                </a:solidFill>
              </a:rPr>
              <a:t>de définir le</a:t>
            </a:r>
            <a:r>
              <a:rPr b="1" lang="en" sz="3000">
                <a:solidFill>
                  <a:srgbClr val="FFFFFF"/>
                </a:solidFill>
              </a:rPr>
              <a:t> type d'aide</a:t>
            </a:r>
            <a:r>
              <a:rPr b="1" lang="en" sz="3000">
                <a:solidFill>
                  <a:srgbClr val="CCCCCC"/>
                </a:solidFill>
              </a:rPr>
              <a:t> </a:t>
            </a:r>
            <a:r>
              <a:rPr lang="en" sz="3000">
                <a:solidFill>
                  <a:srgbClr val="CCCCCC"/>
                </a:solidFill>
              </a:rPr>
              <a:t>dont a besoin l'opérateur pour réaliser sa tâche</a:t>
            </a:r>
            <a:endParaRPr sz="3000">
              <a:solidFill>
                <a:srgbClr val="CCCCCC"/>
              </a:solidFill>
            </a:endParaRPr>
          </a:p>
          <a:p>
            <a:pPr indent="-415925" lvl="0" marL="800100" rtl="0" algn="l">
              <a:lnSpc>
                <a:spcPct val="100000"/>
              </a:lnSpc>
              <a:spcBef>
                <a:spcPts val="2000"/>
              </a:spcBef>
              <a:spcAft>
                <a:spcPts val="0"/>
              </a:spcAft>
              <a:buClr>
                <a:srgbClr val="CCCCCC"/>
              </a:buClr>
              <a:buSzPts val="3000"/>
              <a:buFont typeface="Noto Sans Symbols"/>
              <a:buChar char="⬜"/>
            </a:pPr>
            <a:r>
              <a:rPr lang="en" sz="3000">
                <a:solidFill>
                  <a:srgbClr val="CCCCCC"/>
                </a:solidFill>
              </a:rPr>
              <a:t>de </a:t>
            </a:r>
            <a:r>
              <a:rPr b="1" lang="en" sz="3000">
                <a:solidFill>
                  <a:srgbClr val="FFFFFF"/>
                </a:solidFill>
              </a:rPr>
              <a:t>faciliter</a:t>
            </a:r>
            <a:r>
              <a:rPr lang="en" sz="3000">
                <a:solidFill>
                  <a:srgbClr val="FFFFFF"/>
                </a:solidFill>
              </a:rPr>
              <a:t> </a:t>
            </a:r>
            <a:r>
              <a:rPr lang="en" sz="3000">
                <a:solidFill>
                  <a:srgbClr val="CCCCCC"/>
                </a:solidFill>
              </a:rPr>
              <a:t>la transition au nouveau système.</a:t>
            </a:r>
            <a:endParaRPr sz="3000">
              <a:solidFill>
                <a:srgbClr val="CCCCCC"/>
              </a:solidFill>
            </a:endParaRPr>
          </a:p>
          <a:p>
            <a:pPr indent="-415925" lvl="0" marL="800100" rtl="0" algn="l">
              <a:lnSpc>
                <a:spcPct val="100000"/>
              </a:lnSpc>
              <a:spcBef>
                <a:spcPts val="2000"/>
              </a:spcBef>
              <a:spcAft>
                <a:spcPts val="0"/>
              </a:spcAft>
              <a:buClr>
                <a:srgbClr val="CCCCCC"/>
              </a:buClr>
              <a:buSzPts val="3000"/>
              <a:buFont typeface="Noto Sans Symbols"/>
              <a:buChar char="⬜"/>
            </a:pPr>
            <a:r>
              <a:rPr lang="en" sz="3000">
                <a:solidFill>
                  <a:srgbClr val="CCCCCC"/>
                </a:solidFill>
              </a:rPr>
              <a:t>de fournir les premières </a:t>
            </a:r>
            <a:r>
              <a:rPr b="1" lang="en" sz="3000">
                <a:solidFill>
                  <a:srgbClr val="FFFFFF"/>
                </a:solidFill>
              </a:rPr>
              <a:t>spécifications</a:t>
            </a:r>
            <a:r>
              <a:rPr lang="en" sz="3000">
                <a:solidFill>
                  <a:srgbClr val="CCCCCC"/>
                </a:solidFill>
              </a:rPr>
              <a:t> du système.</a:t>
            </a:r>
            <a:endParaRPr sz="3000">
              <a:solidFill>
                <a:srgbClr val="CCCCCC"/>
              </a:solidFill>
            </a:endParaRPr>
          </a:p>
          <a:p>
            <a:pPr indent="-225425" lvl="0" marL="342900" rtl="0" algn="l">
              <a:lnSpc>
                <a:spcPct val="100000"/>
              </a:lnSpc>
              <a:spcBef>
                <a:spcPts val="2000"/>
              </a:spcBef>
              <a:spcAft>
                <a:spcPts val="0"/>
              </a:spcAft>
              <a:buClr>
                <a:srgbClr val="000000"/>
              </a:buClr>
              <a:buSzPts val="1100"/>
              <a:buFont typeface="Arial"/>
              <a:buNone/>
            </a:pPr>
            <a:r>
              <a:t/>
            </a:r>
            <a:endParaRPr>
              <a:solidFill>
                <a:srgbClr val="CCCCCC"/>
              </a:solidFill>
            </a:endParaRPr>
          </a:p>
          <a:p>
            <a:pPr indent="0" lvl="0" marL="0" rtl="0" algn="l">
              <a:lnSpc>
                <a:spcPct val="100000"/>
              </a:lnSpc>
              <a:spcBef>
                <a:spcPts val="2000"/>
              </a:spcBef>
              <a:spcAft>
                <a:spcPts val="0"/>
              </a:spcAft>
              <a:buClr>
                <a:srgbClr val="000000"/>
              </a:buClr>
              <a:buSzPts val="1100"/>
              <a:buNone/>
            </a:pPr>
            <a:r>
              <a:rPr lang="en">
                <a:solidFill>
                  <a:srgbClr val="CCCCCC"/>
                </a:solidFill>
              </a:rPr>
              <a:t>L' analyse du travail est une approche pluridisciplinaire: </a:t>
            </a:r>
            <a:r>
              <a:rPr i="1" lang="en">
                <a:solidFill>
                  <a:srgbClr val="CCCCCC"/>
                </a:solidFill>
              </a:rPr>
              <a:t>psychologue, médecin, ingénieur, sociologue </a:t>
            </a:r>
            <a:r>
              <a:rPr lang="en">
                <a:solidFill>
                  <a:srgbClr val="CCCCCC"/>
                </a:solidFill>
              </a:rPr>
              <a:t>…</a:t>
            </a:r>
            <a:endParaRPr sz="3600">
              <a:solidFill>
                <a:srgbClr val="CCCCCC"/>
              </a:solidFill>
            </a:endParaRPr>
          </a:p>
        </p:txBody>
      </p:sp>
      <p:sp>
        <p:nvSpPr>
          <p:cNvPr id="277" name="Google Shape;277;p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78" name="Google Shape;278;p2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animEffect filter="fade" transition="in">
                                      <p:cBhvr>
                                        <p:cTn dur="1000"/>
                                        <p:tgtEl>
                                          <p:spTgt spid="2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7" st="7"/>
                                            </p:txEl>
                                          </p:spTgt>
                                        </p:tgtEl>
                                        <p:attrNameLst>
                                          <p:attrName>style.visibility</p:attrName>
                                        </p:attrNameLst>
                                      </p:cBhvr>
                                      <p:to>
                                        <p:strVal val="visible"/>
                                      </p:to>
                                    </p:set>
                                    <p:animEffect filter="fade" transition="in">
                                      <p:cBhvr>
                                        <p:cTn dur="1000"/>
                                        <p:tgtEl>
                                          <p:spTgt spid="27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a:t>
            </a:r>
            <a:r>
              <a:rPr b="1" lang="en"/>
              <a:t>tâche</a:t>
            </a:r>
            <a:endParaRPr b="1"/>
          </a:p>
        </p:txBody>
      </p:sp>
      <p:sp>
        <p:nvSpPr>
          <p:cNvPr id="284" name="Google Shape;284;p24"/>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b="1" lang="en">
                <a:solidFill>
                  <a:srgbClr val="FFFFFF"/>
                </a:solidFill>
              </a:rPr>
              <a:t>Type </a:t>
            </a:r>
            <a:r>
              <a:rPr lang="en">
                <a:solidFill>
                  <a:srgbClr val="CCCCCC"/>
                </a:solidFill>
              </a:rPr>
              <a:t>de tâche</a:t>
            </a:r>
            <a:endParaRPr>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bureautique, conception, contrôle, recherche d'informations, création, communication, collaboration...</a:t>
            </a:r>
            <a:endParaRPr sz="3000">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b="1" lang="en">
                <a:solidFill>
                  <a:srgbClr val="FFFFFF"/>
                </a:solidFill>
              </a:rPr>
              <a:t>Caractéristiques </a:t>
            </a:r>
            <a:r>
              <a:rPr lang="en">
                <a:solidFill>
                  <a:srgbClr val="CCCCCC"/>
                </a:solidFill>
              </a:rPr>
              <a:t>de la tâche</a:t>
            </a:r>
            <a:endParaRPr>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répétitive, régulière, occasionnelle, sensible aux modifications de l'environnement, contrainte par le temps, risquée...</a:t>
            </a:r>
            <a:endParaRPr sz="3000">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 </a:t>
            </a:r>
            <a:r>
              <a:rPr b="1" lang="en">
                <a:solidFill>
                  <a:srgbClr val="FFFFFF"/>
                </a:solidFill>
              </a:rPr>
              <a:t>Tâche </a:t>
            </a:r>
            <a:r>
              <a:rPr b="1" lang="en">
                <a:solidFill>
                  <a:srgbClr val="3C78D8"/>
                </a:solidFill>
              </a:rPr>
              <a:t>prescrite</a:t>
            </a:r>
            <a:r>
              <a:rPr lang="en">
                <a:solidFill>
                  <a:srgbClr val="3C78D8"/>
                </a:solidFill>
              </a:rPr>
              <a:t> </a:t>
            </a:r>
            <a:r>
              <a:rPr lang="en">
                <a:solidFill>
                  <a:srgbClr val="CCCCCC"/>
                </a:solidFill>
              </a:rPr>
              <a:t>vs. </a:t>
            </a:r>
            <a:r>
              <a:rPr b="1" lang="en">
                <a:solidFill>
                  <a:srgbClr val="FFFFFF"/>
                </a:solidFill>
              </a:rPr>
              <a:t>tâche</a:t>
            </a:r>
            <a:r>
              <a:rPr lang="en">
                <a:solidFill>
                  <a:srgbClr val="CCCCCC"/>
                </a:solidFill>
              </a:rPr>
              <a:t> </a:t>
            </a:r>
            <a:r>
              <a:rPr b="1" lang="en">
                <a:solidFill>
                  <a:srgbClr val="CC0000"/>
                </a:solidFill>
              </a:rPr>
              <a:t>effective</a:t>
            </a:r>
            <a:endParaRPr b="1">
              <a:solidFill>
                <a:srgbClr val="CC0000"/>
              </a:solidFill>
            </a:endParaRPr>
          </a:p>
          <a:p>
            <a:pPr indent="0" lvl="0" marL="0" rtl="0" algn="l">
              <a:lnSpc>
                <a:spcPct val="100000"/>
              </a:lnSpc>
              <a:spcBef>
                <a:spcPts val="2000"/>
              </a:spcBef>
              <a:spcAft>
                <a:spcPts val="0"/>
              </a:spcAft>
              <a:buClr>
                <a:srgbClr val="000000"/>
              </a:buClr>
              <a:buSzPts val="1100"/>
              <a:buNone/>
            </a:pPr>
            <a:r>
              <a:t/>
            </a:r>
            <a:endParaRPr>
              <a:solidFill>
                <a:srgbClr val="CCCCCC"/>
              </a:solidFill>
            </a:endParaRPr>
          </a:p>
        </p:txBody>
      </p:sp>
      <p:sp>
        <p:nvSpPr>
          <p:cNvPr id="285" name="Google Shape;285;p2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86" name="Google Shape;286;p2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10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1000"/>
                                        <p:tgtEl>
                                          <p:spTgt spid="2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1000"/>
                                        <p:tgtEl>
                                          <p:spTgt spid="2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1000"/>
                                        <p:tgtEl>
                                          <p:spTgt spid="2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1000"/>
                                        <p:tgtEl>
                                          <p:spTgt spid="2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Effect filter="fade" transition="in">
                                      <p:cBhvr>
                                        <p:cTn dur="1000"/>
                                        <p:tgtEl>
                                          <p:spTgt spid="2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a:t>
            </a:r>
            <a:r>
              <a:rPr b="1" lang="en"/>
              <a:t>tâche </a:t>
            </a:r>
            <a:r>
              <a:rPr b="1" lang="en">
                <a:solidFill>
                  <a:srgbClr val="3C78D8"/>
                </a:solidFill>
              </a:rPr>
              <a:t>prescrite</a:t>
            </a:r>
            <a:endParaRPr b="1">
              <a:solidFill>
                <a:srgbClr val="3C78D8"/>
              </a:solidFill>
            </a:endParaRPr>
          </a:p>
        </p:txBody>
      </p:sp>
      <p:sp>
        <p:nvSpPr>
          <p:cNvPr id="292" name="Google Shape;292;p25"/>
          <p:cNvSpPr txBox="1"/>
          <p:nvPr>
            <p:ph idx="1" type="body"/>
          </p:nvPr>
        </p:nvSpPr>
        <p:spPr>
          <a:xfrm>
            <a:off x="1334000" y="2304950"/>
            <a:ext cx="114480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90000"/>
              </a:lnSpc>
              <a:spcBef>
                <a:spcPts val="0"/>
              </a:spcBef>
              <a:spcAft>
                <a:spcPts val="0"/>
              </a:spcAft>
              <a:buClr>
                <a:srgbClr val="CCCCCC"/>
              </a:buClr>
              <a:buSzPts val="3000"/>
              <a:buFont typeface="Comfortaa"/>
              <a:buChar char="⬜"/>
            </a:pPr>
            <a:r>
              <a:rPr lang="en" sz="3000">
                <a:solidFill>
                  <a:srgbClr val="CCCCCC"/>
                </a:solidFill>
              </a:rPr>
              <a:t>Ce que doit faire l’</a:t>
            </a:r>
            <a:r>
              <a:rPr lang="en" sz="3000">
                <a:solidFill>
                  <a:srgbClr val="00FFFF"/>
                </a:solidFill>
              </a:rPr>
              <a:t>utilisateur</a:t>
            </a:r>
            <a:endParaRPr sz="3000">
              <a:solidFill>
                <a:srgbClr val="00FFFF"/>
              </a:solidFill>
            </a:endParaRPr>
          </a:p>
          <a:p>
            <a:pPr indent="-387350" lvl="2" marL="1035050" rtl="0" algn="l">
              <a:lnSpc>
                <a:spcPct val="90000"/>
              </a:lnSpc>
              <a:spcBef>
                <a:spcPts val="600"/>
              </a:spcBef>
              <a:spcAft>
                <a:spcPts val="0"/>
              </a:spcAft>
              <a:buClr>
                <a:srgbClr val="CCCCCC"/>
              </a:buClr>
              <a:buSzPts val="2400"/>
              <a:buFont typeface="Comfortaa"/>
              <a:buChar char="⬜"/>
            </a:pPr>
            <a:r>
              <a:rPr lang="en" sz="2400">
                <a:solidFill>
                  <a:srgbClr val="CCCCCC"/>
                </a:solidFill>
              </a:rPr>
              <a:t>Ce qui est prévu par les règlements, par celui qui commande l'exécution.</a:t>
            </a:r>
            <a:endParaRPr sz="24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lang="en" sz="3000">
                <a:solidFill>
                  <a:srgbClr val="CCCCCC"/>
                </a:solidFill>
              </a:rPr>
              <a:t>Part d'implicite dans toute </a:t>
            </a:r>
            <a:r>
              <a:rPr lang="en" sz="3000">
                <a:solidFill>
                  <a:srgbClr val="FFFFFF"/>
                </a:solidFill>
              </a:rPr>
              <a:t>tâche </a:t>
            </a:r>
            <a:r>
              <a:rPr b="1" lang="en" sz="3000">
                <a:solidFill>
                  <a:srgbClr val="3C78D8"/>
                </a:solidFill>
              </a:rPr>
              <a:t>prescrite</a:t>
            </a:r>
            <a:r>
              <a:rPr lang="en" sz="3000">
                <a:solidFill>
                  <a:srgbClr val="CCCCCC"/>
                </a:solidFill>
              </a:rPr>
              <a:t>. </a:t>
            </a:r>
            <a:endParaRPr sz="3000">
              <a:solidFill>
                <a:srgbClr val="CCCCCC"/>
              </a:solidFill>
            </a:endParaRPr>
          </a:p>
          <a:p>
            <a:pPr indent="-387350" lvl="2" marL="1035050" rtl="0" algn="l">
              <a:lnSpc>
                <a:spcPct val="90000"/>
              </a:lnSpc>
              <a:spcBef>
                <a:spcPts val="600"/>
              </a:spcBef>
              <a:spcAft>
                <a:spcPts val="0"/>
              </a:spcAft>
              <a:buClr>
                <a:srgbClr val="CCCCCC"/>
              </a:buClr>
              <a:buSzPts val="2400"/>
              <a:buFont typeface="Comfortaa"/>
              <a:buChar char="⬜"/>
            </a:pPr>
            <a:r>
              <a:rPr lang="en" sz="2400">
                <a:solidFill>
                  <a:srgbClr val="CCCCCC"/>
                </a:solidFill>
              </a:rPr>
              <a:t>L'implicite est souvent "ce qui va de soi", l'explicite est ce qui est censé ne pas être connu de l’utilisateur.</a:t>
            </a:r>
            <a:endParaRPr sz="24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lang="en" sz="3000">
                <a:solidFill>
                  <a:srgbClr val="CCCCCC"/>
                </a:solidFill>
              </a:rPr>
              <a:t>Parfois aucune prescription explicite : </a:t>
            </a:r>
            <a:endParaRPr sz="3000">
              <a:solidFill>
                <a:srgbClr val="CCCCCC"/>
              </a:solidFill>
            </a:endParaRPr>
          </a:p>
          <a:p>
            <a:pPr indent="-387350" lvl="2" marL="1035050" rtl="0" algn="l">
              <a:lnSpc>
                <a:spcPct val="90000"/>
              </a:lnSpc>
              <a:spcBef>
                <a:spcPts val="600"/>
              </a:spcBef>
              <a:spcAft>
                <a:spcPts val="0"/>
              </a:spcAft>
              <a:buClr>
                <a:srgbClr val="CCCCCC"/>
              </a:buClr>
              <a:buSzPts val="2400"/>
              <a:buFont typeface="Comfortaa"/>
              <a:buChar char="⬜"/>
            </a:pPr>
            <a:r>
              <a:rPr lang="en" sz="2400">
                <a:solidFill>
                  <a:srgbClr val="CCCCCC"/>
                </a:solidFill>
              </a:rPr>
              <a:t>cas des chercheurs, des chefs d'entreprise, du « surf » sur internet, etc.</a:t>
            </a:r>
            <a:endParaRPr sz="24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lang="en" sz="3000">
                <a:solidFill>
                  <a:srgbClr val="CCCCCC"/>
                </a:solidFill>
              </a:rPr>
              <a:t>La prescription peut être faite à un niveau plus ou moins détaillé : </a:t>
            </a:r>
            <a:endParaRPr sz="3000">
              <a:solidFill>
                <a:srgbClr val="CCCCCC"/>
              </a:solidFill>
            </a:endParaRPr>
          </a:p>
          <a:p>
            <a:pPr indent="-387350" lvl="2" marL="1035050" rtl="0" algn="l">
              <a:lnSpc>
                <a:spcPct val="90000"/>
              </a:lnSpc>
              <a:spcBef>
                <a:spcPts val="600"/>
              </a:spcBef>
              <a:spcAft>
                <a:spcPts val="0"/>
              </a:spcAft>
              <a:buClr>
                <a:srgbClr val="CCCCCC"/>
              </a:buClr>
              <a:buSzPts val="2400"/>
              <a:buFont typeface="Comfortaa"/>
              <a:buChar char="⬜"/>
            </a:pPr>
            <a:r>
              <a:rPr lang="en" sz="2400">
                <a:solidFill>
                  <a:srgbClr val="CCCCCC"/>
                </a:solidFill>
              </a:rPr>
              <a:t>un manque de formalisation laisse une marge de liberté aux utilisateurs</a:t>
            </a:r>
            <a:endParaRPr sz="2400">
              <a:solidFill>
                <a:srgbClr val="CCCCCC"/>
              </a:solidFill>
            </a:endParaRPr>
          </a:p>
        </p:txBody>
      </p:sp>
      <p:sp>
        <p:nvSpPr>
          <p:cNvPr id="293" name="Google Shape;293;p2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94" name="Google Shape;294;p25"/>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95" name="Google Shape;295;p25"/>
          <p:cNvPicPr preferRelativeResize="0"/>
          <p:nvPr/>
        </p:nvPicPr>
        <p:blipFill rotWithShape="1">
          <a:blip r:embed="rId3">
            <a:alphaModFix/>
          </a:blip>
          <a:srcRect b="0" l="0" r="0" t="0"/>
          <a:stretch/>
        </p:blipFill>
        <p:spPr>
          <a:xfrm>
            <a:off x="7515100" y="5305750"/>
            <a:ext cx="3505200" cy="2324100"/>
          </a:xfrm>
          <a:prstGeom prst="rect">
            <a:avLst/>
          </a:prstGeom>
          <a:noFill/>
          <a:ln>
            <a:noFill/>
          </a:ln>
        </p:spPr>
      </p:pic>
      <p:pic>
        <p:nvPicPr>
          <p:cNvPr id="296" name="Google Shape;296;p25"/>
          <p:cNvPicPr preferRelativeResize="0"/>
          <p:nvPr/>
        </p:nvPicPr>
        <p:blipFill rotWithShape="1">
          <a:blip r:embed="rId4">
            <a:alphaModFix/>
          </a:blip>
          <a:srcRect b="0" l="0" r="0" t="0"/>
          <a:stretch/>
        </p:blipFill>
        <p:spPr>
          <a:xfrm>
            <a:off x="12930862" y="1671186"/>
            <a:ext cx="4896950" cy="7292225"/>
          </a:xfrm>
          <a:prstGeom prst="rect">
            <a:avLst/>
          </a:prstGeom>
          <a:noFill/>
          <a:ln>
            <a:noFill/>
          </a:ln>
          <a:effectLst>
            <a:outerShdw blurRad="485775" rotWithShape="0" algn="bl" dir="5400000" dist="19050">
              <a:srgbClr val="000000">
                <a:alpha val="49803"/>
              </a:srgbClr>
            </a:outerShdw>
          </a:effectLst>
        </p:spPr>
      </p:pic>
      <p:pic>
        <p:nvPicPr>
          <p:cNvPr id="297" name="Google Shape;297;p25"/>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10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10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10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10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10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1000"/>
                                        <p:tgtEl>
                                          <p:spTgt spid="2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6" st="6"/>
                                            </p:txEl>
                                          </p:spTgt>
                                        </p:tgtEl>
                                        <p:attrNameLst>
                                          <p:attrName>style.visibility</p:attrName>
                                        </p:attrNameLst>
                                      </p:cBhvr>
                                      <p:to>
                                        <p:strVal val="visible"/>
                                      </p:to>
                                    </p:set>
                                    <p:animEffect filter="fade" transition="in">
                                      <p:cBhvr>
                                        <p:cTn dur="1000"/>
                                        <p:tgtEl>
                                          <p:spTgt spid="2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7" st="7"/>
                                            </p:txEl>
                                          </p:spTgt>
                                        </p:tgtEl>
                                        <p:attrNameLst>
                                          <p:attrName>style.visibility</p:attrName>
                                        </p:attrNameLst>
                                      </p:cBhvr>
                                      <p:to>
                                        <p:strVal val="visible"/>
                                      </p:to>
                                    </p:set>
                                    <p:animEffect filter="fade" transition="in">
                                      <p:cBhvr>
                                        <p:cTn dur="1000"/>
                                        <p:tgtEl>
                                          <p:spTgt spid="29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a:t>
            </a:r>
            <a:r>
              <a:rPr b="1" lang="en"/>
              <a:t>tâche </a:t>
            </a:r>
            <a:r>
              <a:rPr b="1" lang="en">
                <a:solidFill>
                  <a:srgbClr val="CC0000"/>
                </a:solidFill>
              </a:rPr>
              <a:t>effective</a:t>
            </a:r>
            <a:endParaRPr b="1">
              <a:solidFill>
                <a:srgbClr val="CC0000"/>
              </a:solidFill>
            </a:endParaRPr>
          </a:p>
        </p:txBody>
      </p:sp>
      <p:sp>
        <p:nvSpPr>
          <p:cNvPr id="303" name="Google Shape;303;p26"/>
          <p:cNvSpPr txBox="1"/>
          <p:nvPr>
            <p:ph idx="1" type="body"/>
          </p:nvPr>
        </p:nvSpPr>
        <p:spPr>
          <a:xfrm>
            <a:off x="1334000" y="2304950"/>
            <a:ext cx="10694400" cy="7021500"/>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Ce qui est effectivement réalisé par l’utilisateur</a:t>
            </a:r>
            <a:endParaRPr>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La tâche effective correspond à la</a:t>
            </a:r>
            <a:br>
              <a:rPr lang="en" sz="3000"/>
            </a:br>
            <a:r>
              <a:rPr lang="en" sz="3000">
                <a:solidFill>
                  <a:srgbClr val="CCCCCC"/>
                </a:solidFill>
              </a:rPr>
              <a:t>description de ce que fait l’utilisateur </a:t>
            </a:r>
            <a:endParaRPr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du modèle que construit l'analyste </a:t>
            </a:r>
            <a:br>
              <a:rPr lang="en" sz="3000">
                <a:solidFill>
                  <a:srgbClr val="CCCCCC"/>
                </a:solidFill>
              </a:rPr>
            </a:br>
            <a:r>
              <a:rPr lang="en" sz="3000">
                <a:solidFill>
                  <a:srgbClr val="CCCCCC"/>
                </a:solidFill>
              </a:rPr>
              <a:t>de l'activité de l’utilisateur</a:t>
            </a:r>
            <a:endParaRPr sz="3000">
              <a:solidFill>
                <a:srgbClr val="CCCCCC"/>
              </a:solidFill>
            </a:endParaRPr>
          </a:p>
        </p:txBody>
      </p:sp>
      <p:sp>
        <p:nvSpPr>
          <p:cNvPr id="304" name="Google Shape;304;p2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05" name="Google Shape;305;p26"/>
          <p:cNvPicPr preferRelativeResize="0"/>
          <p:nvPr/>
        </p:nvPicPr>
        <p:blipFill rotWithShape="1">
          <a:blip r:embed="rId3">
            <a:alphaModFix/>
          </a:blip>
          <a:srcRect b="0" l="0" r="0" t="0"/>
          <a:stretch/>
        </p:blipFill>
        <p:spPr>
          <a:xfrm rot="-922775">
            <a:off x="5922685" y="6328017"/>
            <a:ext cx="2979496" cy="2231530"/>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06" name="Google Shape;306;p26"/>
          <p:cNvPicPr preferRelativeResize="0"/>
          <p:nvPr/>
        </p:nvPicPr>
        <p:blipFill rotWithShape="1">
          <a:blip r:embed="rId4">
            <a:alphaModFix/>
          </a:blip>
          <a:srcRect b="0" l="0" r="0" t="0"/>
          <a:stretch/>
        </p:blipFill>
        <p:spPr>
          <a:xfrm rot="587420">
            <a:off x="8756262" y="6964168"/>
            <a:ext cx="3239173" cy="2416902"/>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07" name="Google Shape;307;p26"/>
          <p:cNvPicPr preferRelativeResize="0"/>
          <p:nvPr/>
        </p:nvPicPr>
        <p:blipFill rotWithShape="1">
          <a:blip r:embed="rId5">
            <a:alphaModFix/>
          </a:blip>
          <a:srcRect b="0" l="0" r="0" t="0"/>
          <a:stretch/>
        </p:blipFill>
        <p:spPr>
          <a:xfrm rot="495817">
            <a:off x="1410209" y="6317328"/>
            <a:ext cx="2621620" cy="1963797"/>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08" name="Google Shape;308;p26"/>
          <p:cNvPicPr preferRelativeResize="0"/>
          <p:nvPr/>
        </p:nvPicPr>
        <p:blipFill rotWithShape="1">
          <a:blip r:embed="rId6">
            <a:alphaModFix/>
          </a:blip>
          <a:srcRect b="0" l="0" r="0" t="0"/>
          <a:stretch/>
        </p:blipFill>
        <p:spPr>
          <a:xfrm rot="-391102">
            <a:off x="3155643" y="7735898"/>
            <a:ext cx="3387901" cy="1897168"/>
          </a:xfrm>
          <a:prstGeom prst="roundRect">
            <a:avLst>
              <a:gd fmla="val 16667" name="adj"/>
            </a:avLst>
          </a:prstGeom>
          <a:noFill/>
          <a:ln>
            <a:noFill/>
          </a:ln>
          <a:effectLst>
            <a:outerShdw blurRad="57150" rotWithShape="0" algn="bl" dir="5400000" dist="19050">
              <a:srgbClr val="000000">
                <a:alpha val="49803"/>
              </a:srgbClr>
            </a:outerShdw>
          </a:effectLst>
        </p:spPr>
      </p:pic>
      <p:pic>
        <p:nvPicPr>
          <p:cNvPr id="309" name="Google Shape;309;p26"/>
          <p:cNvPicPr preferRelativeResize="0"/>
          <p:nvPr/>
        </p:nvPicPr>
        <p:blipFill rotWithShape="1">
          <a:blip r:embed="rId7">
            <a:alphaModFix/>
          </a:blip>
          <a:srcRect b="0" l="0" r="0" t="0"/>
          <a:stretch/>
        </p:blipFill>
        <p:spPr>
          <a:xfrm>
            <a:off x="12979275" y="848763"/>
            <a:ext cx="4867275" cy="7915275"/>
          </a:xfrm>
          <a:prstGeom prst="rect">
            <a:avLst/>
          </a:prstGeom>
          <a:noFill/>
          <a:ln>
            <a:noFill/>
          </a:ln>
          <a:effectLst>
            <a:outerShdw blurRad="485775" rotWithShape="0" algn="bl" dir="5400000" dist="19050">
              <a:srgbClr val="000000">
                <a:alpha val="49803"/>
              </a:srgbClr>
            </a:outerShdw>
          </a:effectLst>
        </p:spPr>
      </p:pic>
      <p:pic>
        <p:nvPicPr>
          <p:cNvPr id="310" name="Google Shape;310;p26"/>
          <p:cNvPicPr preferRelativeResize="0"/>
          <p:nvPr/>
        </p:nvPicPr>
        <p:blipFill rotWithShape="1">
          <a:blip r:embed="rId8">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1000"/>
                                        <p:tgtEl>
                                          <p:spTgt spid="3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1000"/>
                                        <p:tgtEl>
                                          <p:spTgt spid="3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1000"/>
                                        <p:tgtEl>
                                          <p:spTgt spid="3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27"/>
          <p:cNvPicPr preferRelativeResize="0"/>
          <p:nvPr/>
        </p:nvPicPr>
        <p:blipFill rotWithShape="1">
          <a:blip r:embed="rId3">
            <a:alphaModFix/>
          </a:blip>
          <a:srcRect b="0" l="0" r="0" t="0"/>
          <a:stretch/>
        </p:blipFill>
        <p:spPr>
          <a:xfrm>
            <a:off x="0" y="5143500"/>
            <a:ext cx="18288001" cy="5149500"/>
          </a:xfrm>
          <a:prstGeom prst="round2SameRect">
            <a:avLst>
              <a:gd fmla="val 50000" name="adj1"/>
              <a:gd fmla="val 0" name="adj2"/>
            </a:avLst>
          </a:prstGeom>
          <a:noFill/>
          <a:ln>
            <a:noFill/>
          </a:ln>
        </p:spPr>
      </p:pic>
      <p:sp>
        <p:nvSpPr>
          <p:cNvPr id="316" name="Google Shape;316;p2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Tâche </a:t>
            </a:r>
            <a:r>
              <a:rPr b="1" lang="en">
                <a:solidFill>
                  <a:srgbClr val="3C78D8"/>
                </a:solidFill>
              </a:rPr>
              <a:t>prescrite </a:t>
            </a:r>
            <a:r>
              <a:rPr b="1" lang="en"/>
              <a:t>/ </a:t>
            </a:r>
            <a:r>
              <a:rPr i="1" lang="en"/>
              <a:t>vs </a:t>
            </a:r>
            <a:r>
              <a:rPr b="1" lang="en"/>
              <a:t>/ Tâche </a:t>
            </a:r>
            <a:r>
              <a:rPr b="1" lang="en">
                <a:solidFill>
                  <a:srgbClr val="CC0000"/>
                </a:solidFill>
              </a:rPr>
              <a:t>effective</a:t>
            </a:r>
            <a:endParaRPr b="1">
              <a:solidFill>
                <a:srgbClr val="CC0000"/>
              </a:solidFill>
            </a:endParaRPr>
          </a:p>
        </p:txBody>
      </p:sp>
      <p:sp>
        <p:nvSpPr>
          <p:cNvPr id="317" name="Google Shape;317;p27"/>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000"/>
              <a:buFont typeface="Noto Sans Symbols"/>
              <a:buChar char="⬜"/>
            </a:pPr>
            <a:r>
              <a:rPr lang="en" sz="3000">
                <a:solidFill>
                  <a:srgbClr val="CCCCCC"/>
                </a:solidFill>
              </a:rPr>
              <a:t>Si la </a:t>
            </a:r>
            <a:r>
              <a:rPr lang="en" sz="3000">
                <a:solidFill>
                  <a:srgbClr val="FFFFFF"/>
                </a:solidFill>
              </a:rPr>
              <a:t>tâche </a:t>
            </a:r>
            <a:r>
              <a:rPr b="1" lang="en" sz="3000">
                <a:solidFill>
                  <a:srgbClr val="3C78D8"/>
                </a:solidFill>
              </a:rPr>
              <a:t>prescrite </a:t>
            </a:r>
            <a:r>
              <a:rPr lang="en" sz="3000">
                <a:solidFill>
                  <a:srgbClr val="CCCCCC"/>
                </a:solidFill>
              </a:rPr>
              <a:t>: description de </a:t>
            </a:r>
            <a:r>
              <a:rPr b="1" lang="en" sz="3000">
                <a:solidFill>
                  <a:srgbClr val="FFFFFF"/>
                </a:solidFill>
              </a:rPr>
              <a:t>ce que l'on attend de l’utilisateur</a:t>
            </a:r>
            <a:r>
              <a:rPr lang="en" sz="3000">
                <a:solidFill>
                  <a:srgbClr val="CCCCCC"/>
                </a:solidFill>
              </a:rPr>
              <a:t>, </a:t>
            </a:r>
            <a:endParaRPr sz="3000">
              <a:solidFill>
                <a:srgbClr val="CCCCCC"/>
              </a:solidFill>
            </a:endParaRPr>
          </a:p>
          <a:p>
            <a:pPr indent="-342900" lvl="0" marL="342900" rtl="0" algn="l">
              <a:lnSpc>
                <a:spcPct val="100000"/>
              </a:lnSpc>
              <a:spcBef>
                <a:spcPts val="2000"/>
              </a:spcBef>
              <a:spcAft>
                <a:spcPts val="0"/>
              </a:spcAft>
              <a:buClr>
                <a:srgbClr val="CCCCCC"/>
              </a:buClr>
              <a:buSzPts val="3000"/>
              <a:buFont typeface="Noto Sans Symbols"/>
              <a:buChar char="⬜"/>
            </a:pPr>
            <a:r>
              <a:rPr lang="en" sz="3000">
                <a:solidFill>
                  <a:srgbClr val="CCCCCC"/>
                </a:solidFill>
              </a:rPr>
              <a:t>La </a:t>
            </a:r>
            <a:r>
              <a:rPr lang="en" sz="3000">
                <a:solidFill>
                  <a:srgbClr val="FFFFFF"/>
                </a:solidFill>
              </a:rPr>
              <a:t>tâche</a:t>
            </a:r>
            <a:r>
              <a:rPr lang="en" sz="3000">
                <a:solidFill>
                  <a:srgbClr val="CCCCCC"/>
                </a:solidFill>
              </a:rPr>
              <a:t> </a:t>
            </a:r>
            <a:r>
              <a:rPr b="1" lang="en" sz="3000">
                <a:solidFill>
                  <a:srgbClr val="CC0000"/>
                </a:solidFill>
              </a:rPr>
              <a:t>effective </a:t>
            </a:r>
            <a:r>
              <a:rPr lang="en" sz="3000">
                <a:solidFill>
                  <a:srgbClr val="CCCCCC"/>
                </a:solidFill>
              </a:rPr>
              <a:t>: description </a:t>
            </a:r>
            <a:r>
              <a:rPr b="1" lang="en" sz="3000">
                <a:solidFill>
                  <a:srgbClr val="FFFFFF"/>
                </a:solidFill>
              </a:rPr>
              <a:t>de ce que fait l’</a:t>
            </a:r>
            <a:r>
              <a:rPr b="1" lang="en" sz="3000">
                <a:solidFill>
                  <a:srgbClr val="00FFFF"/>
                </a:solidFill>
              </a:rPr>
              <a:t>utilisateur</a:t>
            </a:r>
            <a:r>
              <a:rPr b="1" lang="en" sz="3000">
                <a:solidFill>
                  <a:srgbClr val="CCCCCC"/>
                </a:solidFill>
              </a:rPr>
              <a:t> </a:t>
            </a:r>
            <a:r>
              <a:rPr lang="en" sz="3000">
                <a:solidFill>
                  <a:srgbClr val="CCCCCC"/>
                </a:solidFill>
              </a:rPr>
              <a:t>; </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solidFill>
                  <a:srgbClr val="CCCCCC"/>
                </a:solidFill>
              </a:rPr>
              <a:t>du modèle que construit l'analyste de l'</a:t>
            </a:r>
            <a:r>
              <a:rPr lang="en" sz="3000">
                <a:solidFill>
                  <a:srgbClr val="FFFFFF"/>
                </a:solidFill>
              </a:rPr>
              <a:t>activité </a:t>
            </a:r>
            <a:r>
              <a:rPr lang="en" sz="3000">
                <a:solidFill>
                  <a:srgbClr val="CCCCCC"/>
                </a:solidFill>
              </a:rPr>
              <a:t>de l’</a:t>
            </a:r>
            <a:r>
              <a:rPr lang="en" sz="3000">
                <a:solidFill>
                  <a:srgbClr val="00FFFF"/>
                </a:solidFill>
              </a:rPr>
              <a:t>utilisateur</a:t>
            </a:r>
            <a:r>
              <a:rPr lang="en" sz="3000">
                <a:solidFill>
                  <a:srgbClr val="CCCCCC"/>
                </a:solidFill>
              </a:rPr>
              <a:t> </a:t>
            </a:r>
            <a:br>
              <a:rPr lang="en" sz="3000">
                <a:solidFill>
                  <a:srgbClr val="CCCCCC"/>
                </a:solidFill>
              </a:rPr>
            </a:br>
            <a:r>
              <a:rPr lang="en" sz="3000">
                <a:solidFill>
                  <a:srgbClr val="CCCCCC"/>
                </a:solidFill>
              </a:rPr>
              <a:t>(tâche réussie ou non, …).</a:t>
            </a:r>
            <a:endParaRPr sz="3000">
              <a:solidFill>
                <a:srgbClr val="CCCCCC"/>
              </a:solidFill>
            </a:endParaRPr>
          </a:p>
        </p:txBody>
      </p:sp>
      <p:sp>
        <p:nvSpPr>
          <p:cNvPr id="318" name="Google Shape;318;p2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19" name="Google Shape;319;p27"/>
          <p:cNvPicPr preferRelativeResize="0"/>
          <p:nvPr/>
        </p:nvPicPr>
        <p:blipFill rotWithShape="1">
          <a:blip r:embed="rId4">
            <a:alphaModFix/>
          </a:blip>
          <a:srcRect b="0" l="0" r="0" t="0"/>
          <a:stretch/>
        </p:blipFill>
        <p:spPr>
          <a:xfrm>
            <a:off x="3362025" y="4968547"/>
            <a:ext cx="4311600" cy="2619900"/>
          </a:xfrm>
          <a:prstGeom prst="roundRect">
            <a:avLst>
              <a:gd fmla="val 50000" name="adj"/>
            </a:avLst>
          </a:prstGeom>
          <a:noFill/>
          <a:ln cap="flat" cmpd="sng" w="114300">
            <a:solidFill>
              <a:srgbClr val="3C78D8"/>
            </a:solidFill>
            <a:prstDash val="solid"/>
            <a:round/>
            <a:headEnd len="sm" w="sm" type="none"/>
            <a:tailEnd len="sm" w="sm" type="none"/>
          </a:ln>
          <a:effectLst>
            <a:outerShdw blurRad="1428750" rotWithShape="0" algn="bl" dir="5400000" dist="9525">
              <a:srgbClr val="3C78D8"/>
            </a:outerShdw>
          </a:effectLst>
        </p:spPr>
      </p:pic>
      <p:pic>
        <p:nvPicPr>
          <p:cNvPr id="320" name="Google Shape;320;p27"/>
          <p:cNvPicPr preferRelativeResize="0"/>
          <p:nvPr/>
        </p:nvPicPr>
        <p:blipFill rotWithShape="1">
          <a:blip r:embed="rId5">
            <a:alphaModFix/>
          </a:blip>
          <a:srcRect b="0" l="0" r="0" t="0"/>
          <a:stretch/>
        </p:blipFill>
        <p:spPr>
          <a:xfrm rot="575391">
            <a:off x="10400104" y="5041968"/>
            <a:ext cx="3922109" cy="2489664"/>
          </a:xfrm>
          <a:prstGeom prst="roundRect">
            <a:avLst>
              <a:gd fmla="val 50000" name="adj"/>
            </a:avLst>
          </a:prstGeom>
          <a:noFill/>
          <a:ln cap="flat" cmpd="sng" w="114300">
            <a:solidFill>
              <a:srgbClr val="CC0000"/>
            </a:solidFill>
            <a:prstDash val="solid"/>
            <a:round/>
            <a:headEnd len="sm" w="sm" type="none"/>
            <a:tailEnd len="sm" w="sm" type="none"/>
          </a:ln>
          <a:effectLst>
            <a:outerShdw blurRad="1428750" rotWithShape="0" algn="bl" dir="5400000" dist="9525">
              <a:srgbClr val="CC0000"/>
            </a:outerShdw>
          </a:effectLst>
        </p:spPr>
      </p:pic>
      <p:pic>
        <p:nvPicPr>
          <p:cNvPr id="321" name="Google Shape;321;p27"/>
          <p:cNvPicPr preferRelativeResize="0"/>
          <p:nvPr/>
        </p:nvPicPr>
        <p:blipFill rotWithShape="1">
          <a:blip r:embed="rId6">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t>
            </a:r>
            <a:r>
              <a:rPr b="1" lang="en"/>
              <a:t>activité</a:t>
            </a:r>
            <a:endParaRPr b="1"/>
          </a:p>
        </p:txBody>
      </p:sp>
      <p:sp>
        <p:nvSpPr>
          <p:cNvPr id="327" name="Google Shape;327;p28"/>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342900" lvl="0" marL="342900" marR="0" rtl="0" algn="l">
              <a:lnSpc>
                <a:spcPct val="100000"/>
              </a:lnSpc>
              <a:spcBef>
                <a:spcPts val="0"/>
              </a:spcBef>
              <a:spcAft>
                <a:spcPts val="0"/>
              </a:spcAft>
              <a:buClr>
                <a:srgbClr val="CCCCCC"/>
              </a:buClr>
              <a:buSzPts val="3000"/>
              <a:buFont typeface="Comfortaa"/>
              <a:buChar char="⬜"/>
            </a:pPr>
            <a:r>
              <a:rPr lang="en" sz="3000">
                <a:solidFill>
                  <a:srgbClr val="CCCCCC"/>
                </a:solidFill>
              </a:rPr>
              <a:t>Tout ce que l’</a:t>
            </a:r>
            <a:r>
              <a:rPr b="1" lang="en" sz="3000">
                <a:solidFill>
                  <a:srgbClr val="00FFFF"/>
                </a:solidFill>
              </a:rPr>
              <a:t>utilisateur</a:t>
            </a:r>
            <a:r>
              <a:rPr lang="en" sz="3000">
                <a:solidFill>
                  <a:srgbClr val="CCCCCC"/>
                </a:solidFill>
              </a:rPr>
              <a:t> met en œuvre pour s'</a:t>
            </a:r>
            <a:r>
              <a:rPr b="1" lang="en" sz="3000">
                <a:solidFill>
                  <a:srgbClr val="FFFFFF"/>
                </a:solidFill>
              </a:rPr>
              <a:t>adapter</a:t>
            </a:r>
            <a:r>
              <a:rPr lang="en" sz="3000">
                <a:solidFill>
                  <a:srgbClr val="CCCCCC"/>
                </a:solidFill>
              </a:rPr>
              <a:t> à la </a:t>
            </a:r>
            <a:r>
              <a:rPr b="1" lang="en" sz="3000">
                <a:solidFill>
                  <a:srgbClr val="FFFFFF"/>
                </a:solidFill>
              </a:rPr>
              <a:t>tâche</a:t>
            </a:r>
            <a:r>
              <a:rPr lang="en" sz="3000">
                <a:solidFill>
                  <a:srgbClr val="CCCCCC"/>
                </a:solidFill>
              </a:rPr>
              <a:t> et la </a:t>
            </a:r>
            <a:r>
              <a:rPr b="1" lang="en" sz="3000">
                <a:solidFill>
                  <a:srgbClr val="FFFFFF"/>
                </a:solidFill>
              </a:rPr>
              <a:t>transformer</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solidFill>
                  <a:srgbClr val="CCCCCC"/>
                </a:solidFill>
              </a:rPr>
              <a:t>S'adapter: atteindre des objectifs dans un contexte particulier. </a:t>
            </a:r>
            <a:br>
              <a:rPr lang="en" sz="3000">
                <a:solidFill>
                  <a:srgbClr val="CCCCCC"/>
                </a:solidFill>
              </a:rPr>
            </a:br>
            <a:r>
              <a:rPr lang="en" sz="3000">
                <a:solidFill>
                  <a:srgbClr val="CCCCCC"/>
                </a:solidFill>
              </a:rPr>
              <a:t>Grâce :</a:t>
            </a:r>
            <a:endParaRPr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à ses </a:t>
            </a:r>
            <a:r>
              <a:rPr b="1" lang="en" sz="3000">
                <a:solidFill>
                  <a:srgbClr val="FFFFFF"/>
                </a:solidFill>
              </a:rPr>
              <a:t>compétences</a:t>
            </a:r>
            <a:endParaRPr b="1" sz="3000">
              <a:solidFill>
                <a:srgbClr val="FFFFFF"/>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au </a:t>
            </a:r>
            <a:r>
              <a:rPr b="1" lang="en" sz="3000">
                <a:solidFill>
                  <a:srgbClr val="FFFFFF"/>
                </a:solidFill>
              </a:rPr>
              <a:t>matériel</a:t>
            </a:r>
            <a:r>
              <a:rPr lang="en" sz="3000">
                <a:solidFill>
                  <a:srgbClr val="CCCCCC"/>
                </a:solidFill>
              </a:rPr>
              <a:t> dont il dispose</a:t>
            </a:r>
            <a:endParaRPr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à son</a:t>
            </a:r>
            <a:r>
              <a:rPr b="1" lang="en" sz="3000">
                <a:solidFill>
                  <a:srgbClr val="FFFFFF"/>
                </a:solidFill>
              </a:rPr>
              <a:t> équipe</a:t>
            </a:r>
            <a:r>
              <a:rPr lang="en" sz="3000">
                <a:solidFill>
                  <a:srgbClr val="CCCCCC"/>
                </a:solidFill>
              </a:rPr>
              <a:t> de travail</a:t>
            </a:r>
            <a:endParaRPr sz="3000">
              <a:solidFill>
                <a:srgbClr val="CCCCCC"/>
              </a:solidFill>
            </a:endParaRPr>
          </a:p>
          <a:p>
            <a:pPr indent="-425450" lvl="2" marL="1035050" rtl="0" algn="l">
              <a:lnSpc>
                <a:spcPct val="100000"/>
              </a:lnSpc>
              <a:spcBef>
                <a:spcPts val="600"/>
              </a:spcBef>
              <a:spcAft>
                <a:spcPts val="0"/>
              </a:spcAft>
              <a:buClr>
                <a:srgbClr val="CCCCCC"/>
              </a:buClr>
              <a:buSzPts val="3000"/>
              <a:buFont typeface="Comfortaa"/>
              <a:buChar char="⬜"/>
            </a:pPr>
            <a:r>
              <a:rPr lang="en" sz="3000">
                <a:solidFill>
                  <a:srgbClr val="CCCCCC"/>
                </a:solidFill>
              </a:rPr>
              <a:t> …</a:t>
            </a:r>
            <a:endParaRPr sz="3000">
              <a:solidFill>
                <a:srgbClr val="CCCCCC"/>
              </a:solidFill>
            </a:endParaRPr>
          </a:p>
          <a:p>
            <a:pPr indent="-342900" lvl="0" marL="342900" rtl="0" algn="l">
              <a:lnSpc>
                <a:spcPct val="100000"/>
              </a:lnSpc>
              <a:spcBef>
                <a:spcPts val="2000"/>
              </a:spcBef>
              <a:spcAft>
                <a:spcPts val="0"/>
              </a:spcAft>
              <a:buClr>
                <a:srgbClr val="CCCCCC"/>
              </a:buClr>
              <a:buSzPts val="3000"/>
              <a:buFont typeface="Comfortaa"/>
              <a:buChar char="⬜"/>
            </a:pPr>
            <a:r>
              <a:rPr lang="en" sz="3000">
                <a:solidFill>
                  <a:srgbClr val="CCCCCC"/>
                </a:solidFill>
              </a:rPr>
              <a:t>La </a:t>
            </a:r>
            <a:r>
              <a:rPr b="1" lang="en" sz="3000">
                <a:solidFill>
                  <a:srgbClr val="FFFFFF"/>
                </a:solidFill>
              </a:rPr>
              <a:t>transformer </a:t>
            </a:r>
            <a:r>
              <a:rPr lang="en" sz="3000">
                <a:solidFill>
                  <a:srgbClr val="CCCCCC"/>
                </a:solidFill>
              </a:rPr>
              <a:t>: </a:t>
            </a:r>
            <a:r>
              <a:rPr lang="en" sz="3000"/>
              <a:t>l</a:t>
            </a:r>
            <a:r>
              <a:rPr lang="en" sz="3000">
                <a:solidFill>
                  <a:srgbClr val="CCCCCC"/>
                </a:solidFill>
              </a:rPr>
              <a:t>'activité a des conséquences sur les caractéristiques de la situation de travail</a:t>
            </a:r>
            <a:endParaRPr sz="3000">
              <a:solidFill>
                <a:srgbClr val="CCCCCC"/>
              </a:solidFill>
            </a:endParaRPr>
          </a:p>
          <a:p>
            <a:pPr indent="-342900" lvl="0" marL="342900" rtl="0" algn="l">
              <a:lnSpc>
                <a:spcPct val="100000"/>
              </a:lnSpc>
              <a:spcBef>
                <a:spcPts val="2000"/>
              </a:spcBef>
              <a:spcAft>
                <a:spcPts val="0"/>
              </a:spcAft>
              <a:buClr>
                <a:srgbClr val="CCCCCC"/>
              </a:buClr>
              <a:buSzPts val="3000"/>
              <a:buFont typeface="Comfortaa"/>
              <a:buChar char="⬜"/>
            </a:pPr>
            <a:r>
              <a:rPr lang="en" sz="3000">
                <a:solidFill>
                  <a:srgbClr val="CCCCCC"/>
                </a:solidFill>
              </a:rPr>
              <a:t>La </a:t>
            </a:r>
            <a:r>
              <a:rPr b="1" lang="en" sz="3000">
                <a:solidFill>
                  <a:srgbClr val="FFFFFF"/>
                </a:solidFill>
              </a:rPr>
              <a:t>tâche </a:t>
            </a:r>
            <a:r>
              <a:rPr lang="en" sz="3000">
                <a:solidFill>
                  <a:srgbClr val="CCCCCC"/>
                </a:solidFill>
              </a:rPr>
              <a:t>souvent incomplète est interprétée par l’</a:t>
            </a:r>
            <a:r>
              <a:rPr lang="en" sz="3000">
                <a:solidFill>
                  <a:srgbClr val="00FFFF"/>
                </a:solidFill>
              </a:rPr>
              <a:t>utilisateur</a:t>
            </a:r>
            <a:r>
              <a:rPr lang="en" sz="3000">
                <a:solidFill>
                  <a:srgbClr val="CCCCCC"/>
                </a:solidFill>
              </a:rPr>
              <a:t> et peut ainsi différer sensiblement de la </a:t>
            </a:r>
            <a:r>
              <a:rPr b="1" lang="en" sz="3000">
                <a:solidFill>
                  <a:srgbClr val="FFFFFF"/>
                </a:solidFill>
              </a:rPr>
              <a:t>tâche </a:t>
            </a:r>
            <a:r>
              <a:rPr b="1" lang="en" sz="3000">
                <a:solidFill>
                  <a:srgbClr val="3C78D8"/>
                </a:solidFill>
              </a:rPr>
              <a:t>prescrite</a:t>
            </a:r>
            <a:r>
              <a:rPr lang="en" sz="3000">
                <a:solidFill>
                  <a:srgbClr val="CCCCCC"/>
                </a:solidFill>
              </a:rPr>
              <a:t>.</a:t>
            </a:r>
            <a:endParaRPr sz="3000">
              <a:solidFill>
                <a:srgbClr val="CCCCCC"/>
              </a:solidFill>
            </a:endParaRPr>
          </a:p>
        </p:txBody>
      </p:sp>
      <p:sp>
        <p:nvSpPr>
          <p:cNvPr id="328" name="Google Shape;328;p2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29" name="Google Shape;329;p28"/>
          <p:cNvPicPr preferRelativeResize="0"/>
          <p:nvPr/>
        </p:nvPicPr>
        <p:blipFill rotWithShape="1">
          <a:blip r:embed="rId3">
            <a:alphaModFix/>
          </a:blip>
          <a:srcRect b="0" l="0" r="0" t="0"/>
          <a:stretch/>
        </p:blipFill>
        <p:spPr>
          <a:xfrm>
            <a:off x="8377822" y="4270423"/>
            <a:ext cx="3337040" cy="2220660"/>
          </a:xfrm>
          <a:prstGeom prst="rect">
            <a:avLst/>
          </a:prstGeom>
          <a:noFill/>
          <a:ln>
            <a:noFill/>
          </a:ln>
        </p:spPr>
      </p:pic>
      <p:pic>
        <p:nvPicPr>
          <p:cNvPr id="330" name="Google Shape;330;p28"/>
          <p:cNvPicPr preferRelativeResize="0"/>
          <p:nvPr/>
        </p:nvPicPr>
        <p:blipFill rotWithShape="1">
          <a:blip r:embed="rId4">
            <a:alphaModFix/>
          </a:blip>
          <a:srcRect b="0" l="0" r="0" t="0"/>
          <a:stretch/>
        </p:blipFill>
        <p:spPr>
          <a:xfrm>
            <a:off x="11819979" y="4270423"/>
            <a:ext cx="2817243" cy="2256050"/>
          </a:xfrm>
          <a:prstGeom prst="rect">
            <a:avLst/>
          </a:prstGeom>
          <a:noFill/>
          <a:ln>
            <a:noFill/>
          </a:ln>
        </p:spPr>
      </p:pic>
      <p:pic>
        <p:nvPicPr>
          <p:cNvPr id="331" name="Google Shape;331;p28"/>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Mission Impossible Theme Song Trap Remix&#10;Remix by 2Scratch&#10;🔥Download: https://goo.gl/hMGBZd&#10;&#10;🎧 Follow TrapMusicHD 🎧&#10;Facebook: https://www.facebook.com/TrapMusicHD&#10;Twitter: https://twitter.com/TrapMusicHD&#10;Soundcloud: https://soundcloud.com/trapmusichd&#10;Instagram: http://instagram.com/trapmusichdtv&#10;VK: http://vk.com/trapmusichdtv&#10;Snapchat: TrapMusicHD&#10;Musical.ly: TrapMusicHD&#10;&#10;💎 Follow 2Scratch 💎&#10;Facebook: https://www.facebook.com/twoscratch&#10;Twitter: https://twitter.com/twoscratch&#10;Soundcloud: https://soundcloud.com/2scratch&#10;Instagram: https://www.instagram.com/justin_tumeh&#10;&#10;🎶 HD Family 🎶&#10;RapMusicHD: https://goo.gl/J1Noub&#10;BassMusicHD: https://goo.gl/0RN70B&#10;ChillMusicHD: https://goo.gl/EXAoAh&#10;HouseMusicHD: https://goo.gl/l51Abz&#10;EDMMusicHD: https://goo.gl/iGNNwY&#10;GanjaMusicHD: https://goo.gl/fXdWrL&#10;&#10;All 'Sunday - Funday' uploads: https://goo.gl/G4KK1d&#10;&#10;✅ All Copyright free music playlist: http://goo.gl/lo248y" id="336" name="Google Shape;336;p29" title="Mission Impossible Theme Song Trap Remix">
            <a:hlinkClick r:id="rId3"/>
          </p:cNvPr>
          <p:cNvPicPr preferRelativeResize="0"/>
          <p:nvPr/>
        </p:nvPicPr>
        <p:blipFill rotWithShape="1">
          <a:blip r:embed="rId4">
            <a:alphaModFix/>
          </a:blip>
          <a:srcRect b="0" l="0" r="0" t="0"/>
          <a:stretch/>
        </p:blipFill>
        <p:spPr>
          <a:xfrm>
            <a:off x="17319575" y="-2675"/>
            <a:ext cx="963826" cy="10287000"/>
          </a:xfrm>
          <a:prstGeom prst="rect">
            <a:avLst/>
          </a:prstGeom>
          <a:noFill/>
          <a:ln>
            <a:noFill/>
          </a:ln>
        </p:spPr>
      </p:pic>
      <p:sp>
        <p:nvSpPr>
          <p:cNvPr id="337" name="Google Shape;337;p29"/>
          <p:cNvSpPr/>
          <p:nvPr/>
        </p:nvSpPr>
        <p:spPr>
          <a:xfrm>
            <a:off x="0" y="8492125"/>
            <a:ext cx="18288001" cy="1794900"/>
          </a:xfrm>
          <a:prstGeom prst="rect">
            <a:avLst/>
          </a:prstGeom>
          <a:solidFill>
            <a:srgbClr val="000000">
              <a:alpha val="9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9"/>
          <p:cNvSpPr txBox="1"/>
          <p:nvPr>
            <p:ph type="title"/>
          </p:nvPr>
        </p:nvSpPr>
        <p:spPr>
          <a:xfrm rot="-59970">
            <a:off x="623629" y="916297"/>
            <a:ext cx="14085343"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1 : différencier les concepts</a:t>
            </a:r>
            <a:endParaRPr b="1">
              <a:solidFill>
                <a:srgbClr val="0000FF"/>
              </a:solidFill>
              <a:highlight>
                <a:srgbClr val="FFFF00"/>
              </a:highlight>
            </a:endParaRPr>
          </a:p>
        </p:txBody>
      </p:sp>
      <p:sp>
        <p:nvSpPr>
          <p:cNvPr id="339" name="Google Shape;339;p29"/>
          <p:cNvSpPr txBox="1"/>
          <p:nvPr>
            <p:ph idx="1" type="body"/>
          </p:nvPr>
        </p:nvSpPr>
        <p:spPr>
          <a:xfrm>
            <a:off x="1334000" y="2304950"/>
            <a:ext cx="15610800" cy="6187200"/>
          </a:xfrm>
          <a:prstGeom prst="rect">
            <a:avLst/>
          </a:prstGeom>
          <a:noFill/>
          <a:ln>
            <a:noFill/>
          </a:ln>
        </p:spPr>
        <p:txBody>
          <a:bodyPr anchorCtr="0" anchor="ctr" bIns="182850" lIns="182850" spcFirstLastPara="1" rIns="182850" wrap="square" tIns="182850">
            <a:noAutofit/>
          </a:bodyPr>
          <a:lstStyle/>
          <a:p>
            <a:pPr indent="457200" lvl="0" marL="0" rtl="0" algn="l">
              <a:lnSpc>
                <a:spcPct val="100000"/>
              </a:lnSpc>
              <a:spcBef>
                <a:spcPts val="0"/>
              </a:spcBef>
              <a:spcAft>
                <a:spcPts val="0"/>
              </a:spcAft>
              <a:buClr>
                <a:srgbClr val="000000"/>
              </a:buClr>
              <a:buSzPts val="1100"/>
              <a:buFont typeface="Arial"/>
              <a:buNone/>
            </a:pPr>
            <a:r>
              <a:rPr lang="en" sz="3000">
                <a:solidFill>
                  <a:srgbClr val="CCCCCC"/>
                </a:solidFill>
              </a:rPr>
              <a:t>En </a:t>
            </a:r>
            <a:r>
              <a:rPr b="1" lang="en" sz="3000">
                <a:solidFill>
                  <a:srgbClr val="FFFFFF"/>
                </a:solidFill>
              </a:rPr>
              <a:t>groupe de 3</a:t>
            </a:r>
            <a:r>
              <a:rPr lang="en" sz="3000">
                <a:solidFill>
                  <a:srgbClr val="CCCCCC"/>
                </a:solidFill>
              </a:rPr>
              <a:t>, donner deux </a:t>
            </a:r>
            <a:r>
              <a:rPr lang="en" sz="3000">
                <a:solidFill>
                  <a:srgbClr val="0000FF"/>
                </a:solidFill>
                <a:highlight>
                  <a:srgbClr val="FFFF00"/>
                </a:highlight>
              </a:rPr>
              <a:t>exemples de situation</a:t>
            </a:r>
            <a:r>
              <a:rPr lang="en" sz="3000"/>
              <a:t> </a:t>
            </a:r>
            <a:r>
              <a:rPr lang="en" sz="3000">
                <a:solidFill>
                  <a:srgbClr val="CCCCCC"/>
                </a:solidFill>
              </a:rPr>
              <a:t>:</a:t>
            </a:r>
            <a:endParaRPr sz="3000"/>
          </a:p>
          <a:p>
            <a:pPr indent="-419100" lvl="0" marL="914400" rtl="0" algn="l">
              <a:lnSpc>
                <a:spcPct val="100000"/>
              </a:lnSpc>
              <a:spcBef>
                <a:spcPts val="2000"/>
              </a:spcBef>
              <a:spcAft>
                <a:spcPts val="0"/>
              </a:spcAft>
              <a:buClr>
                <a:srgbClr val="0000FF"/>
              </a:buClr>
              <a:buSzPts val="3000"/>
              <a:buAutoNum type="arabicPeriod"/>
            </a:pPr>
            <a:r>
              <a:rPr lang="en" sz="3000"/>
              <a:t> </a:t>
            </a:r>
            <a:r>
              <a:rPr lang="en" sz="3000" u="sng"/>
              <a:t>Identifier</a:t>
            </a:r>
            <a:r>
              <a:rPr lang="en" sz="3000"/>
              <a:t> l’</a:t>
            </a:r>
            <a:r>
              <a:rPr b="1" lang="en" sz="3000">
                <a:solidFill>
                  <a:srgbClr val="00FFFF"/>
                </a:solidFill>
              </a:rPr>
              <a:t>utilisateur</a:t>
            </a:r>
            <a:endParaRPr b="1" sz="3000">
              <a:solidFill>
                <a:srgbClr val="00FFFF"/>
              </a:solidFill>
            </a:endParaRPr>
          </a:p>
          <a:p>
            <a:pPr indent="-419100" lvl="0" marL="914400" rtl="0" algn="l">
              <a:lnSpc>
                <a:spcPct val="100000"/>
              </a:lnSpc>
              <a:spcBef>
                <a:spcPts val="0"/>
              </a:spcBef>
              <a:spcAft>
                <a:spcPts val="0"/>
              </a:spcAft>
              <a:buClr>
                <a:srgbClr val="0000FF"/>
              </a:buClr>
              <a:buSzPts val="3000"/>
              <a:buAutoNum type="arabicPeriod"/>
            </a:pPr>
            <a:r>
              <a:rPr lang="en" sz="3000"/>
              <a:t> </a:t>
            </a:r>
            <a:r>
              <a:rPr lang="en" sz="3000" u="sng"/>
              <a:t>Définir</a:t>
            </a:r>
            <a:r>
              <a:rPr lang="en" sz="3000"/>
              <a:t> le </a:t>
            </a:r>
            <a:r>
              <a:rPr b="1" lang="en" sz="3000">
                <a:solidFill>
                  <a:srgbClr val="FFFF00"/>
                </a:solidFill>
              </a:rPr>
              <a:t>contexte</a:t>
            </a:r>
            <a:r>
              <a:rPr lang="en" sz="3000"/>
              <a:t> </a:t>
            </a:r>
            <a:r>
              <a:rPr lang="en" sz="2400"/>
              <a:t>(lieu, matériel, contraintes, travail individuel / collectif, …)</a:t>
            </a:r>
            <a:endParaRPr sz="2400"/>
          </a:p>
          <a:p>
            <a:pPr indent="-419100" lvl="0" marL="914400" rtl="0" algn="l">
              <a:lnSpc>
                <a:spcPct val="100000"/>
              </a:lnSpc>
              <a:spcBef>
                <a:spcPts val="0"/>
              </a:spcBef>
              <a:spcAft>
                <a:spcPts val="0"/>
              </a:spcAft>
              <a:buClr>
                <a:srgbClr val="0000FF"/>
              </a:buClr>
              <a:buSzPts val="3000"/>
              <a:buAutoNum type="arabicPeriod"/>
            </a:pPr>
            <a:r>
              <a:rPr lang="en" sz="3000"/>
              <a:t> </a:t>
            </a:r>
            <a:r>
              <a:rPr lang="en" sz="3000" u="sng"/>
              <a:t>Préciser</a:t>
            </a:r>
            <a:r>
              <a:rPr lang="en" sz="3000">
                <a:solidFill>
                  <a:srgbClr val="CCCCCC"/>
                </a:solidFill>
              </a:rPr>
              <a:t> la </a:t>
            </a:r>
            <a:r>
              <a:rPr b="1" lang="en" sz="3000">
                <a:solidFill>
                  <a:srgbClr val="FFFFFF"/>
                </a:solidFill>
              </a:rPr>
              <a:t>tâche </a:t>
            </a:r>
            <a:endParaRPr b="1" sz="3000">
              <a:solidFill>
                <a:srgbClr val="FFFFFF"/>
              </a:solidFill>
            </a:endParaRPr>
          </a:p>
          <a:p>
            <a:pPr indent="-419100" lvl="0" marL="914400" rtl="0" algn="l">
              <a:lnSpc>
                <a:spcPct val="100000"/>
              </a:lnSpc>
              <a:spcBef>
                <a:spcPts val="2000"/>
              </a:spcBef>
              <a:spcAft>
                <a:spcPts val="0"/>
              </a:spcAft>
              <a:buClr>
                <a:srgbClr val="0000FF"/>
              </a:buClr>
              <a:buSzPts val="3000"/>
              <a:buAutoNum type="arabicPeriod"/>
            </a:pPr>
            <a:r>
              <a:rPr lang="en" sz="3000"/>
              <a:t> </a:t>
            </a:r>
            <a:r>
              <a:rPr lang="en" sz="3000" u="sng"/>
              <a:t>Identifier</a:t>
            </a:r>
            <a:r>
              <a:rPr lang="en" sz="3000"/>
              <a:t> la différence entre :</a:t>
            </a:r>
            <a:br>
              <a:rPr lang="en" sz="3000"/>
            </a:br>
            <a:r>
              <a:rPr lang="en" sz="3000"/>
              <a:t>→ </a:t>
            </a:r>
            <a:r>
              <a:rPr b="1" lang="en" sz="3000">
                <a:solidFill>
                  <a:srgbClr val="FFFFFF"/>
                </a:solidFill>
              </a:rPr>
              <a:t>tâche </a:t>
            </a:r>
            <a:r>
              <a:rPr b="1" lang="en" sz="3000">
                <a:solidFill>
                  <a:srgbClr val="3C78D8"/>
                </a:solidFill>
              </a:rPr>
              <a:t>prescrite</a:t>
            </a:r>
            <a:br>
              <a:rPr lang="en" sz="3000"/>
            </a:br>
            <a:r>
              <a:rPr lang="en" sz="3000"/>
              <a:t>→ </a:t>
            </a:r>
            <a:r>
              <a:rPr b="1" lang="en" sz="3000">
                <a:solidFill>
                  <a:srgbClr val="FFFFFF"/>
                </a:solidFill>
              </a:rPr>
              <a:t>tâche</a:t>
            </a:r>
            <a:r>
              <a:rPr lang="en" sz="3000"/>
              <a:t> </a:t>
            </a:r>
            <a:r>
              <a:rPr b="1" lang="en" sz="3000">
                <a:solidFill>
                  <a:srgbClr val="CC0000"/>
                </a:solidFill>
              </a:rPr>
              <a:t>effective </a:t>
            </a:r>
            <a:endParaRPr sz="3000"/>
          </a:p>
          <a:p>
            <a:pPr indent="-419100" lvl="0" marL="914400" rtl="0" algn="l">
              <a:lnSpc>
                <a:spcPct val="100000"/>
              </a:lnSpc>
              <a:spcBef>
                <a:spcPts val="1000"/>
              </a:spcBef>
              <a:spcAft>
                <a:spcPts val="0"/>
              </a:spcAft>
              <a:buClr>
                <a:srgbClr val="0000FF"/>
              </a:buClr>
              <a:buSzPts val="3000"/>
              <a:buAutoNum type="arabicPeriod"/>
            </a:pPr>
            <a:r>
              <a:rPr lang="en" sz="3000"/>
              <a:t> </a:t>
            </a:r>
            <a:r>
              <a:rPr lang="en" sz="3000" u="sng"/>
              <a:t>Décortiquer</a:t>
            </a:r>
            <a:r>
              <a:rPr lang="en" sz="3000"/>
              <a:t> l’</a:t>
            </a:r>
            <a:r>
              <a:rPr b="1" lang="en" sz="3000">
                <a:solidFill>
                  <a:schemeClr val="dk1"/>
                </a:solidFill>
              </a:rPr>
              <a:t>activité</a:t>
            </a:r>
            <a:r>
              <a:rPr lang="en" sz="3000"/>
              <a:t> de l’</a:t>
            </a:r>
            <a:r>
              <a:rPr lang="en" sz="3000">
                <a:solidFill>
                  <a:srgbClr val="00FFFF"/>
                </a:solidFill>
              </a:rPr>
              <a:t>utilisateur</a:t>
            </a:r>
            <a:r>
              <a:rPr lang="en" sz="3000"/>
              <a:t> :</a:t>
            </a:r>
            <a:br>
              <a:rPr lang="en" sz="3000"/>
            </a:br>
            <a:r>
              <a:rPr lang="en" sz="3000"/>
              <a:t>→ </a:t>
            </a:r>
            <a:r>
              <a:rPr lang="en" sz="3000">
                <a:solidFill>
                  <a:srgbClr val="CCCCCC"/>
                </a:solidFill>
              </a:rPr>
              <a:t>cheminement des </a:t>
            </a:r>
            <a:r>
              <a:rPr lang="en" sz="3000">
                <a:solidFill>
                  <a:srgbClr val="FFFFFF"/>
                </a:solidFill>
              </a:rPr>
              <a:t>actions / opérations </a:t>
            </a:r>
            <a:r>
              <a:rPr i="1" lang="en" sz="3000">
                <a:solidFill>
                  <a:srgbClr val="CCCCCC"/>
                </a:solidFill>
              </a:rPr>
              <a:t>physiques</a:t>
            </a:r>
            <a:r>
              <a:rPr lang="en" sz="3000"/>
              <a:t>, </a:t>
            </a:r>
            <a:r>
              <a:rPr i="1" lang="en" sz="3000">
                <a:solidFill>
                  <a:srgbClr val="CCCCCC"/>
                </a:solidFill>
              </a:rPr>
              <a:t>mentales</a:t>
            </a:r>
            <a:r>
              <a:rPr lang="en" sz="3000">
                <a:solidFill>
                  <a:srgbClr val="CCCCCC"/>
                </a:solidFill>
              </a:rPr>
              <a:t>, </a:t>
            </a:r>
            <a:r>
              <a:rPr i="1" lang="en" sz="3000">
                <a:solidFill>
                  <a:srgbClr val="CCCCCC"/>
                </a:solidFill>
              </a:rPr>
              <a:t>instrumentales</a:t>
            </a:r>
            <a:r>
              <a:rPr lang="en" sz="3000">
                <a:solidFill>
                  <a:srgbClr val="CCCCCC"/>
                </a:solidFill>
              </a:rPr>
              <a:t>, que la </a:t>
            </a:r>
            <a:r>
              <a:rPr lang="en" sz="3000">
                <a:solidFill>
                  <a:srgbClr val="FFFFFF"/>
                </a:solidFill>
              </a:rPr>
              <a:t>tâche </a:t>
            </a:r>
            <a:r>
              <a:rPr lang="en" sz="3000">
                <a:solidFill>
                  <a:srgbClr val="CCCCCC"/>
                </a:solidFill>
              </a:rPr>
              <a:t>soit</a:t>
            </a:r>
            <a:r>
              <a:rPr b="1" lang="en" sz="3000">
                <a:solidFill>
                  <a:srgbClr val="3C78D8"/>
                </a:solidFill>
              </a:rPr>
              <a:t> réussie </a:t>
            </a:r>
            <a:r>
              <a:rPr lang="en" sz="3000">
                <a:solidFill>
                  <a:srgbClr val="CCCCCC"/>
                </a:solidFill>
              </a:rPr>
              <a:t>ou </a:t>
            </a:r>
            <a:r>
              <a:rPr b="1" lang="en" sz="3000">
                <a:solidFill>
                  <a:srgbClr val="CC0000"/>
                </a:solidFill>
              </a:rPr>
              <a:t>non</a:t>
            </a:r>
            <a:r>
              <a:rPr lang="en" sz="3000">
                <a:solidFill>
                  <a:srgbClr val="CCCCCC"/>
                </a:solidFill>
              </a:rPr>
              <a:t>.</a:t>
            </a:r>
            <a:endParaRPr sz="3000">
              <a:solidFill>
                <a:srgbClr val="CCCCCC"/>
              </a:solidFill>
            </a:endParaRPr>
          </a:p>
          <a:p>
            <a:pPr indent="0" lvl="0" marL="342900" rtl="0" algn="l">
              <a:lnSpc>
                <a:spcPct val="100000"/>
              </a:lnSpc>
              <a:spcBef>
                <a:spcPts val="2000"/>
              </a:spcBef>
              <a:spcAft>
                <a:spcPts val="0"/>
              </a:spcAft>
              <a:buSzPts val="3600"/>
              <a:buNone/>
            </a:pPr>
            <a:r>
              <a:t/>
            </a:r>
            <a:endParaRPr sz="3000">
              <a:solidFill>
                <a:srgbClr val="CCCCCC"/>
              </a:solidFill>
            </a:endParaRPr>
          </a:p>
        </p:txBody>
      </p:sp>
      <p:sp>
        <p:nvSpPr>
          <p:cNvPr id="340" name="Google Shape;340;p2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341" name="Google Shape;341;p29"/>
          <p:cNvSpPr/>
          <p:nvPr/>
        </p:nvSpPr>
        <p:spPr>
          <a:xfrm rot="10800000">
            <a:off x="15015300" y="-2675"/>
            <a:ext cx="3272700" cy="2366700"/>
          </a:xfrm>
          <a:prstGeom prst="rtTriangle">
            <a:avLst/>
          </a:prstGeom>
          <a:solidFill>
            <a:srgbClr val="000000">
              <a:alpha val="9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9"/>
          <p:cNvGrpSpPr/>
          <p:nvPr/>
        </p:nvGrpSpPr>
        <p:grpSpPr>
          <a:xfrm>
            <a:off x="983603" y="700914"/>
            <a:ext cx="1519906" cy="1519906"/>
            <a:chOff x="495600" y="388450"/>
            <a:chExt cx="1982400" cy="1982400"/>
          </a:xfrm>
        </p:grpSpPr>
        <p:sp>
          <p:nvSpPr>
            <p:cNvPr id="343" name="Google Shape;343;p29"/>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344" name="Google Shape;344;p29"/>
            <p:cNvPicPr preferRelativeResize="0"/>
            <p:nvPr/>
          </p:nvPicPr>
          <p:blipFill rotWithShape="1">
            <a:blip r:embed="rId5">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pic>
        <p:nvPicPr>
          <p:cNvPr descr="This animated rainbow timer silently counts down to zero, then alerts you that time is up with a pleasant bird song alarm.&#10;&#10;A perfect timer for a number of uses including for studying, homework or reading or as a classroom timer. With an alarm that is gentle and not too startling!&#10;&#10;Timers can help children to understand the concept of time, help them to finish tasks in time, and help them to get motivated.&#10;&#10;Visual timers are ideal in assisting with transitions from one activity to another and help to establish routines and schedules, such as time to go to sleep, finish a game, get ready in time, get washed, putting toys away, etc.&#10;&#10;I hope you enjoy and find this animated rainbow timer useful&#10;&#10;Please subscribe for free to my channel for more fun and educational videos for kids  &#10;https://www.youtube.com/purestarkids?sub_confirmation=1&#10;&#10;Pure Star Kids a channel of vids made for kids 😀 💖 🎥&#10;I'm an illustrator making family friendly handmade colourful paper cut collaged videos. Specially designed for kids as they explore, learn and grow.&#10;You will find educational videos to help with colours, numbers, shapes, the alphabet and communications skills. As well as fun popular songs with lyrics to sing along to and help to learn reading while dancing and having fun. Along with a whole list of fun party songs to enjoy!&#10;I hope you enjoy watching and have fun!&#10;&#10;Pure Star Kids Playlists:&#10;Rainbow Timers 🌈: https://tinyurl.com/ybmfnaqw&#10;Alphabet Videos: https://tinyurl.com/y9xsch7q&#10;Numbers Videos: https://tinyurl.com/ycfh3avb&#10;Shapes Videos: https://tinyurl.com/y9fhjndj&#10;Tangram Puzzles: https://tinyurl.com/y78qu4tb&#10;Counting in Languages: https://tinyurl.com/ybb2texx&#10;Singalong Lyrics Videos: https://tinyurl.com/y8eaqkun&#10;Kids Party Songs Playlist: https://tinyurl.com/yde3jp8h&#10;Cute Dancing Characters: https://tinyurl.com/yawlcngh&#10;&#10;Follow Pure Star Kids on social media: &#10;&#10;Twitter: @purestarkids&#10;Instagram: purestarkids&#10;Facebook: purestarkids" id="345" name="Google Shape;345;p29" title="15 Minute Countdown Rainbow Timer 🌈">
            <a:hlinkClick r:id="rId6"/>
          </p:cNvPr>
          <p:cNvPicPr preferRelativeResize="0"/>
          <p:nvPr/>
        </p:nvPicPr>
        <p:blipFill rotWithShape="1">
          <a:blip r:embed="rId7">
            <a:alphaModFix/>
          </a:blip>
          <a:srcRect b="0" l="0" r="0" t="0"/>
          <a:stretch/>
        </p:blipFill>
        <p:spPr>
          <a:xfrm>
            <a:off x="25" y="8492125"/>
            <a:ext cx="18288000" cy="83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1000"/>
                                        <p:tgtEl>
                                          <p:spTgt spid="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1000"/>
                                        <p:tgtEl>
                                          <p:spTgt spid="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Effect filter="fade" transition="in">
                                      <p:cBhvr>
                                        <p:cTn dur="1000"/>
                                        <p:tgtEl>
                                          <p:spTgt spid="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Effect filter="fade" transition="in">
                                      <p:cBhvr>
                                        <p:cTn dur="1000"/>
                                        <p:tgtEl>
                                          <p:spTgt spid="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animEffect filter="fade" transition="in">
                                      <p:cBhvr>
                                        <p:cTn dur="1000"/>
                                        <p:tgtEl>
                                          <p:spTgt spid="3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animEffect filter="fade" transition="in">
                                      <p:cBhvr>
                                        <p:cTn dur="1000"/>
                                        <p:tgtEl>
                                          <p:spTgt spid="33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914400" rtl="0" algn="l">
              <a:lnSpc>
                <a:spcPct val="100000"/>
              </a:lnSpc>
              <a:spcBef>
                <a:spcPts val="0"/>
              </a:spcBef>
              <a:spcAft>
                <a:spcPts val="0"/>
              </a:spcAft>
              <a:buSzPts val="5600"/>
              <a:buNone/>
            </a:pPr>
            <a:r>
              <a:rPr lang="en"/>
              <a:t>    Objectifs </a:t>
            </a:r>
            <a:r>
              <a:rPr b="1" lang="en"/>
              <a:t>pédagogiques </a:t>
            </a:r>
            <a:r>
              <a:rPr lang="en"/>
              <a:t>du cours</a:t>
            </a:r>
            <a:endParaRPr/>
          </a:p>
        </p:txBody>
      </p:sp>
      <p:sp>
        <p:nvSpPr>
          <p:cNvPr id="81" name="Google Shape;81;p3"/>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457200" lvl="0" marL="457200" rtl="0" algn="l">
              <a:lnSpc>
                <a:spcPct val="100000"/>
              </a:lnSpc>
              <a:spcBef>
                <a:spcPts val="0"/>
              </a:spcBef>
              <a:spcAft>
                <a:spcPts val="0"/>
              </a:spcAft>
              <a:buSzPts val="3600"/>
              <a:buNone/>
            </a:pPr>
            <a:r>
              <a:rPr b="1" lang="en">
                <a:solidFill>
                  <a:srgbClr val="FFFFFF"/>
                </a:solidFill>
              </a:rPr>
              <a:t>Comprendre </a:t>
            </a:r>
            <a:endParaRPr b="1">
              <a:solidFill>
                <a:srgbClr val="FFFFFF"/>
              </a:solidFill>
            </a:endParaRPr>
          </a:p>
          <a:p>
            <a:pPr indent="0" lvl="0" marL="0" rtl="0" algn="l">
              <a:lnSpc>
                <a:spcPct val="100000"/>
              </a:lnSpc>
              <a:spcBef>
                <a:spcPts val="0"/>
              </a:spcBef>
              <a:spcAft>
                <a:spcPts val="0"/>
              </a:spcAft>
              <a:buSzPts val="3600"/>
              <a:buNone/>
            </a:pPr>
            <a:r>
              <a:t/>
            </a:r>
            <a:endParaRPr b="1" sz="3000">
              <a:solidFill>
                <a:srgbClr val="FFFFFF"/>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t>Qu’il existe des </a:t>
            </a:r>
            <a:r>
              <a:rPr b="1" lang="en" sz="3000">
                <a:solidFill>
                  <a:srgbClr val="FF00FF"/>
                </a:solidFill>
              </a:rPr>
              <a:t>principes généraux</a:t>
            </a:r>
            <a:r>
              <a:rPr lang="en" sz="3000"/>
              <a:t> dans le </a:t>
            </a:r>
            <a:r>
              <a:rPr b="1" lang="en" sz="3000">
                <a:solidFill>
                  <a:srgbClr val="FFFFFF"/>
                </a:solidFill>
              </a:rPr>
              <a:t>fonctionnement </a:t>
            </a:r>
            <a:r>
              <a:rPr lang="en" sz="3000"/>
              <a:t>de l’</a:t>
            </a:r>
            <a:r>
              <a:rPr b="1" lang="en" sz="3000">
                <a:solidFill>
                  <a:srgbClr val="00FFFF"/>
                </a:solidFill>
              </a:rPr>
              <a:t>humain</a:t>
            </a:r>
            <a:endParaRPr b="1" sz="3000">
              <a:solidFill>
                <a:srgbClr val="00FFFF"/>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t>Qu’il existe des </a:t>
            </a:r>
            <a:r>
              <a:rPr b="1" lang="en" sz="3000">
                <a:solidFill>
                  <a:srgbClr val="FF00FF"/>
                </a:solidFill>
              </a:rPr>
              <a:t>méthodes</a:t>
            </a:r>
            <a:r>
              <a:rPr lang="en" sz="3000">
                <a:solidFill>
                  <a:srgbClr val="FF00FF"/>
                </a:solidFill>
              </a:rPr>
              <a:t> </a:t>
            </a:r>
            <a:r>
              <a:rPr lang="en" sz="3000"/>
              <a:t>pour </a:t>
            </a:r>
            <a:r>
              <a:rPr b="1" lang="en" sz="3000">
                <a:solidFill>
                  <a:srgbClr val="FFFFFF"/>
                </a:solidFill>
              </a:rPr>
              <a:t>analyser les situations</a:t>
            </a:r>
            <a:r>
              <a:rPr b="1" lang="en" sz="3000"/>
              <a:t> </a:t>
            </a:r>
            <a:r>
              <a:rPr b="1" lang="en" sz="3000">
                <a:solidFill>
                  <a:srgbClr val="FFFFFF"/>
                </a:solidFill>
              </a:rPr>
              <a:t>d’utilisation</a:t>
            </a:r>
            <a:r>
              <a:rPr b="1" lang="en" sz="3000"/>
              <a:t> </a:t>
            </a:r>
            <a:r>
              <a:rPr lang="en" sz="3000"/>
              <a:t>et proposer des </a:t>
            </a:r>
            <a:r>
              <a:rPr b="1" lang="en" sz="3000">
                <a:solidFill>
                  <a:srgbClr val="FF0000"/>
                </a:solidFill>
              </a:rPr>
              <a:t>outils</a:t>
            </a:r>
            <a:r>
              <a:rPr lang="en" sz="3000"/>
              <a:t> </a:t>
            </a:r>
            <a:r>
              <a:rPr b="1" lang="en" sz="3000">
                <a:solidFill>
                  <a:srgbClr val="FFFFFF"/>
                </a:solidFill>
              </a:rPr>
              <a:t>adaptés</a:t>
            </a:r>
            <a:r>
              <a:rPr lang="en" sz="3000">
                <a:solidFill>
                  <a:srgbClr val="FFFFFF"/>
                </a:solidFill>
              </a:rPr>
              <a:t> </a:t>
            </a:r>
            <a:r>
              <a:rPr lang="en" sz="3000"/>
              <a:t>aux </a:t>
            </a:r>
            <a:r>
              <a:rPr b="1" lang="en" sz="3000">
                <a:solidFill>
                  <a:srgbClr val="FFFFFF"/>
                </a:solidFill>
              </a:rPr>
              <a:t>besoins des</a:t>
            </a:r>
            <a:r>
              <a:rPr b="1" lang="en" sz="3000"/>
              <a:t> </a:t>
            </a:r>
            <a:r>
              <a:rPr b="1" lang="en" sz="3000">
                <a:solidFill>
                  <a:srgbClr val="00FFFF"/>
                </a:solidFill>
              </a:rPr>
              <a:t>utilisateurs</a:t>
            </a:r>
            <a:r>
              <a:rPr lang="en" sz="3000"/>
              <a:t> et au </a:t>
            </a:r>
            <a:r>
              <a:rPr b="1" lang="en" sz="3000">
                <a:solidFill>
                  <a:srgbClr val="FFFF00"/>
                </a:solidFill>
              </a:rPr>
              <a:t>contexte</a:t>
            </a:r>
            <a:endParaRPr sz="3000"/>
          </a:p>
          <a:p>
            <a:pPr indent="0" lvl="0" marL="685800" rtl="0" algn="r">
              <a:lnSpc>
                <a:spcPct val="100000"/>
              </a:lnSpc>
              <a:spcBef>
                <a:spcPts val="600"/>
              </a:spcBef>
              <a:spcAft>
                <a:spcPts val="0"/>
              </a:spcAft>
              <a:buSzPts val="3600"/>
              <a:buNone/>
            </a:pPr>
            <a:r>
              <a:rPr lang="en" sz="3000"/>
              <a:t>(</a:t>
            </a:r>
            <a:r>
              <a:rPr i="1" lang="en" sz="3000">
                <a:solidFill>
                  <a:srgbClr val="FFFF00"/>
                </a:solidFill>
              </a:rPr>
              <a:t>toujours différent</a:t>
            </a:r>
            <a:r>
              <a:rPr lang="en" sz="3000"/>
              <a:t>)</a:t>
            </a:r>
            <a:endParaRPr sz="3000"/>
          </a:p>
          <a:p>
            <a:pPr indent="0" lvl="0" marL="0" rtl="0" algn="l">
              <a:lnSpc>
                <a:spcPct val="100000"/>
              </a:lnSpc>
              <a:spcBef>
                <a:spcPts val="600"/>
              </a:spcBef>
              <a:spcAft>
                <a:spcPts val="0"/>
              </a:spcAft>
              <a:buSzPts val="3600"/>
              <a:buNone/>
            </a:pPr>
            <a:r>
              <a:t/>
            </a:r>
            <a:endParaRPr sz="3000"/>
          </a:p>
          <a:p>
            <a:pPr indent="114300" lvl="0" marL="800100" rtl="0" algn="l">
              <a:lnSpc>
                <a:spcPct val="100000"/>
              </a:lnSpc>
              <a:spcBef>
                <a:spcPts val="2000"/>
              </a:spcBef>
              <a:spcAft>
                <a:spcPts val="0"/>
              </a:spcAft>
              <a:buSzPts val="3600"/>
              <a:buNone/>
            </a:pPr>
            <a:r>
              <a:rPr b="1" lang="en">
                <a:solidFill>
                  <a:srgbClr val="FFFFFF"/>
                </a:solidFill>
              </a:rPr>
              <a:t>Appliquer</a:t>
            </a:r>
            <a:endParaRPr b="1">
              <a:solidFill>
                <a:srgbClr val="FFFFFF"/>
              </a:solidFill>
            </a:endParaRPr>
          </a:p>
          <a:p>
            <a:pPr indent="0" lvl="0" marL="0" rtl="0" algn="l">
              <a:lnSpc>
                <a:spcPct val="100000"/>
              </a:lnSpc>
              <a:spcBef>
                <a:spcPts val="2000"/>
              </a:spcBef>
              <a:spcAft>
                <a:spcPts val="0"/>
              </a:spcAft>
              <a:buSzPts val="3600"/>
              <a:buNone/>
            </a:pPr>
            <a:r>
              <a:t/>
            </a:r>
            <a:endParaRPr b="1" sz="3000">
              <a:solidFill>
                <a:srgbClr val="FFFFFF"/>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t>Les </a:t>
            </a:r>
            <a:r>
              <a:rPr b="1" lang="en" sz="3000">
                <a:solidFill>
                  <a:srgbClr val="FF00FF"/>
                </a:solidFill>
              </a:rPr>
              <a:t>concepts</a:t>
            </a:r>
            <a:r>
              <a:rPr lang="en" sz="3000"/>
              <a:t> : de la </a:t>
            </a:r>
            <a:r>
              <a:rPr lang="en" sz="3000">
                <a:solidFill>
                  <a:srgbClr val="FFFFFF"/>
                </a:solidFill>
              </a:rPr>
              <a:t>psychologie </a:t>
            </a:r>
            <a:r>
              <a:rPr lang="en" sz="3000"/>
              <a:t>et de l’</a:t>
            </a:r>
            <a:r>
              <a:rPr lang="en" sz="3000">
                <a:solidFill>
                  <a:srgbClr val="FFFFFF"/>
                </a:solidFill>
              </a:rPr>
              <a:t>ergonomie</a:t>
            </a:r>
            <a:endParaRPr sz="3000">
              <a:solidFill>
                <a:srgbClr val="FFFFFF"/>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t>Les </a:t>
            </a:r>
            <a:r>
              <a:rPr b="1" lang="en" sz="3000">
                <a:solidFill>
                  <a:srgbClr val="FF00FF"/>
                </a:solidFill>
              </a:rPr>
              <a:t>méthodes</a:t>
            </a:r>
            <a:r>
              <a:rPr lang="en" sz="3000"/>
              <a:t> : de l’</a:t>
            </a:r>
            <a:r>
              <a:rPr lang="en" sz="3000">
                <a:solidFill>
                  <a:srgbClr val="FFFFFF"/>
                </a:solidFill>
              </a:rPr>
              <a:t>expérimentation</a:t>
            </a:r>
            <a:r>
              <a:rPr lang="en" sz="3000"/>
              <a:t> à l’</a:t>
            </a:r>
            <a:r>
              <a:rPr lang="en" sz="3000">
                <a:solidFill>
                  <a:srgbClr val="FFFFFF"/>
                </a:solidFill>
              </a:rPr>
              <a:t>observation</a:t>
            </a:r>
            <a:endParaRPr>
              <a:solidFill>
                <a:srgbClr val="FFFFFF"/>
              </a:solidFill>
            </a:endParaRPr>
          </a:p>
        </p:txBody>
      </p:sp>
      <p:sp>
        <p:nvSpPr>
          <p:cNvPr id="82" name="Google Shape;82;p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83" name="Google Shape;83;p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7" st="7"/>
                                            </p:txEl>
                                          </p:spTgt>
                                        </p:tgtEl>
                                        <p:attrNameLst>
                                          <p:attrName>style.visibility</p:attrName>
                                        </p:attrNameLst>
                                      </p:cBhvr>
                                      <p:to>
                                        <p:strVal val="visible"/>
                                      </p:to>
                                    </p:set>
                                    <p:animEffect filter="fade" transition="in">
                                      <p:cBhvr>
                                        <p:cTn dur="1000"/>
                                        <p:tgtEl>
                                          <p:spTgt spid="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8" st="8"/>
                                            </p:txEl>
                                          </p:spTgt>
                                        </p:tgtEl>
                                        <p:attrNameLst>
                                          <p:attrName>style.visibility</p:attrName>
                                        </p:attrNameLst>
                                      </p:cBhvr>
                                      <p:to>
                                        <p:strVal val="visible"/>
                                      </p:to>
                                    </p:set>
                                    <p:animEffect filter="fade" transition="in">
                                      <p:cBhvr>
                                        <p:cTn dur="1000"/>
                                        <p:tgtEl>
                                          <p:spTgt spid="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9" st="9"/>
                                            </p:txEl>
                                          </p:spTgt>
                                        </p:tgtEl>
                                        <p:attrNameLst>
                                          <p:attrName>style.visibility</p:attrName>
                                        </p:attrNameLst>
                                      </p:cBhvr>
                                      <p:to>
                                        <p:strVal val="visible"/>
                                      </p:to>
                                    </p:set>
                                    <p:animEffect filter="fade" transition="in">
                                      <p:cBhvr>
                                        <p:cTn dur="1000"/>
                                        <p:tgtEl>
                                          <p:spTgt spid="8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0"/>
          <p:cNvPicPr preferRelativeResize="0"/>
          <p:nvPr/>
        </p:nvPicPr>
        <p:blipFill rotWithShape="1">
          <a:blip r:embed="rId3">
            <a:alphaModFix/>
          </a:blip>
          <a:srcRect b="0" l="0" r="0" t="0"/>
          <a:stretch/>
        </p:blipFill>
        <p:spPr>
          <a:xfrm>
            <a:off x="0" y="25"/>
            <a:ext cx="18288000" cy="10287000"/>
          </a:xfrm>
          <a:prstGeom prst="rect">
            <a:avLst/>
          </a:prstGeom>
          <a:noFill/>
          <a:ln>
            <a:noFill/>
          </a:ln>
        </p:spPr>
      </p:pic>
      <p:sp>
        <p:nvSpPr>
          <p:cNvPr id="351" name="Google Shape;351;p30"/>
          <p:cNvSpPr/>
          <p:nvPr/>
        </p:nvSpPr>
        <p:spPr>
          <a:xfrm rot="-129284">
            <a:off x="85" y="480322"/>
            <a:ext cx="18288031" cy="2325451"/>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p30"/>
          <p:cNvPicPr preferRelativeResize="0"/>
          <p:nvPr/>
        </p:nvPicPr>
        <p:blipFill rotWithShape="1">
          <a:blip r:embed="rId4">
            <a:alphaModFix/>
          </a:blip>
          <a:srcRect b="20444" l="20445" r="20444" t="20445"/>
          <a:stretch/>
        </p:blipFill>
        <p:spPr>
          <a:xfrm rot="-770231">
            <a:off x="2515300" y="728675"/>
            <a:ext cx="2204349" cy="2204349"/>
          </a:xfrm>
          <a:prstGeom prst="rect">
            <a:avLst/>
          </a:prstGeom>
          <a:noFill/>
          <a:ln>
            <a:noFill/>
          </a:ln>
        </p:spPr>
      </p:pic>
      <p:sp>
        <p:nvSpPr>
          <p:cNvPr id="353" name="Google Shape;353;p30"/>
          <p:cNvSpPr txBox="1"/>
          <p:nvPr>
            <p:ph type="ctrTitle"/>
          </p:nvPr>
        </p:nvSpPr>
        <p:spPr>
          <a:xfrm>
            <a:off x="623400" y="3876325"/>
            <a:ext cx="17041200" cy="3544200"/>
          </a:xfrm>
          <a:prstGeom prst="rect">
            <a:avLst/>
          </a:prstGeom>
          <a:noFill/>
          <a:ln>
            <a:noFill/>
          </a:ln>
          <a:effectLst>
            <a:outerShdw blurRad="200025" rotWithShape="0" algn="bl" dir="5400000" dist="114300">
              <a:srgbClr val="000000"/>
            </a:outerShdw>
          </a:effectLst>
        </p:spPr>
        <p:txBody>
          <a:bodyPr anchorCtr="0" anchor="t" bIns="182850" lIns="182850" spcFirstLastPara="1" rIns="182850" wrap="square" tIns="182850">
            <a:noAutofit/>
          </a:bodyPr>
          <a:lstStyle/>
          <a:p>
            <a:pPr indent="0" lvl="0" marL="0" rtl="0" algn="ctr">
              <a:lnSpc>
                <a:spcPct val="100000"/>
              </a:lnSpc>
              <a:spcBef>
                <a:spcPts val="0"/>
              </a:spcBef>
              <a:spcAft>
                <a:spcPts val="0"/>
              </a:spcAft>
              <a:buClr>
                <a:srgbClr val="000000"/>
              </a:buClr>
              <a:buSzPts val="1100"/>
              <a:buFont typeface="Arial"/>
              <a:buNone/>
            </a:pPr>
            <a:r>
              <a:rPr lang="en"/>
              <a:t>CONNAÎTRE L’UTILISATEUR</a:t>
            </a:r>
            <a:endParaRPr/>
          </a:p>
        </p:txBody>
      </p:sp>
      <p:pic>
        <p:nvPicPr>
          <p:cNvPr id="354" name="Google Shape;354;p30"/>
          <p:cNvPicPr preferRelativeResize="0"/>
          <p:nvPr/>
        </p:nvPicPr>
        <p:blipFill rotWithShape="1">
          <a:blip r:embed="rId5">
            <a:alphaModFix/>
          </a:blip>
          <a:srcRect b="0" l="0" r="0" t="0"/>
          <a:stretch/>
        </p:blipFill>
        <p:spPr>
          <a:xfrm>
            <a:off x="4719638" y="728675"/>
            <a:ext cx="8848725" cy="166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psychologie : 4 grands secteurs</a:t>
            </a:r>
            <a:endParaRPr b="1"/>
          </a:p>
        </p:txBody>
      </p:sp>
      <p:sp>
        <p:nvSpPr>
          <p:cNvPr id="360" name="Google Shape;360;p31"/>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457200" lvl="0" marL="800100" rtl="0" algn="l">
              <a:lnSpc>
                <a:spcPct val="90000"/>
              </a:lnSpc>
              <a:spcBef>
                <a:spcPts val="0"/>
              </a:spcBef>
              <a:spcAft>
                <a:spcPts val="0"/>
              </a:spcAft>
              <a:buClr>
                <a:srgbClr val="CCCCCC"/>
              </a:buClr>
              <a:buSzPts val="3600"/>
              <a:buFont typeface="Comfortaa"/>
              <a:buChar char="⬜"/>
            </a:pPr>
            <a:r>
              <a:rPr lang="en"/>
              <a:t>La psychologie clinique</a:t>
            </a:r>
            <a:endParaRPr/>
          </a:p>
          <a:p>
            <a:pPr indent="-457200" lvl="0" marL="800100" rtl="0" algn="l">
              <a:lnSpc>
                <a:spcPct val="90000"/>
              </a:lnSpc>
              <a:spcBef>
                <a:spcPts val="0"/>
              </a:spcBef>
              <a:spcAft>
                <a:spcPts val="0"/>
              </a:spcAft>
              <a:buClr>
                <a:srgbClr val="DDDDDD"/>
              </a:buClr>
              <a:buSzPts val="3600"/>
              <a:buFont typeface="Noto Sans Symbols"/>
              <a:buChar char="⬜"/>
            </a:pPr>
            <a:r>
              <a:rPr lang="en"/>
              <a:t>La psychologie sociale</a:t>
            </a:r>
            <a:endParaRPr/>
          </a:p>
          <a:p>
            <a:pPr indent="-457200" lvl="0" marL="800100" rtl="0" algn="l">
              <a:lnSpc>
                <a:spcPct val="90000"/>
              </a:lnSpc>
              <a:spcBef>
                <a:spcPts val="0"/>
              </a:spcBef>
              <a:spcAft>
                <a:spcPts val="0"/>
              </a:spcAft>
              <a:buClr>
                <a:srgbClr val="DDDDDD"/>
              </a:buClr>
              <a:buSzPts val="3600"/>
              <a:buFont typeface="Noto Sans Symbols"/>
              <a:buChar char="⬜"/>
            </a:pPr>
            <a:r>
              <a:rPr lang="en"/>
              <a:t>La psychologie du développement</a:t>
            </a:r>
            <a:endParaRPr/>
          </a:p>
          <a:p>
            <a:pPr indent="-457200" lvl="0" marL="800100" rtl="0" algn="l">
              <a:lnSpc>
                <a:spcPct val="90000"/>
              </a:lnSpc>
              <a:spcBef>
                <a:spcPts val="0"/>
              </a:spcBef>
              <a:spcAft>
                <a:spcPts val="0"/>
              </a:spcAft>
              <a:buClr>
                <a:srgbClr val="DDDDDD"/>
              </a:buClr>
              <a:buSzPts val="3600"/>
              <a:buFont typeface="Noto Sans Symbols"/>
              <a:buChar char="⬜"/>
            </a:pPr>
            <a:r>
              <a:rPr b="1" lang="en"/>
              <a:t>La psychologie cognitive</a:t>
            </a:r>
            <a:endParaRPr b="1"/>
          </a:p>
        </p:txBody>
      </p:sp>
      <p:sp>
        <p:nvSpPr>
          <p:cNvPr id="361" name="Google Shape;361;p3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62" name="Google Shape;362;p31"/>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Effect filter="fade" transition="in">
                                      <p:cBhvr>
                                        <p:cTn dur="1000"/>
                                        <p:tgtEl>
                                          <p:spTgt spid="3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Effect filter="fade" transition="in">
                                      <p:cBhvr>
                                        <p:cTn dur="1000"/>
                                        <p:tgtEl>
                                          <p:spTgt spid="3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Effect filter="fade" transition="in">
                                      <p:cBhvr>
                                        <p:cTn dur="1000"/>
                                        <p:tgtEl>
                                          <p:spTgt spid="3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Effect filter="fade" transition="in">
                                      <p:cBhvr>
                                        <p:cTn dur="1000"/>
                                        <p:tgtEl>
                                          <p:spTgt spid="3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psychologie cognitive</a:t>
            </a:r>
            <a:endParaRPr b="1"/>
          </a:p>
        </p:txBody>
      </p:sp>
      <p:sp>
        <p:nvSpPr>
          <p:cNvPr id="368" name="Google Shape;368;p32"/>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457200" lvl="0" marL="800100" rtl="0" algn="l">
              <a:lnSpc>
                <a:spcPct val="100000"/>
              </a:lnSpc>
              <a:spcBef>
                <a:spcPts val="0"/>
              </a:spcBef>
              <a:spcAft>
                <a:spcPts val="0"/>
              </a:spcAft>
              <a:buClr>
                <a:srgbClr val="CCCCCC"/>
              </a:buClr>
              <a:buSzPts val="3600"/>
              <a:buFont typeface="Comfortaa"/>
              <a:buChar char="⬜"/>
            </a:pPr>
            <a:r>
              <a:rPr lang="en">
                <a:solidFill>
                  <a:srgbClr val="CCCCCC"/>
                </a:solidFill>
              </a:rPr>
              <a:t>Etude des grandes fonctions mentales de l’homme</a:t>
            </a:r>
            <a:endParaRPr>
              <a:solidFill>
                <a:srgbClr val="CCCCCC"/>
              </a:solidFill>
            </a:endParaRPr>
          </a:p>
        </p:txBody>
      </p:sp>
      <p:sp>
        <p:nvSpPr>
          <p:cNvPr id="369" name="Google Shape;369;p3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70" name="Google Shape;370;p32"/>
          <p:cNvPicPr preferRelativeResize="0"/>
          <p:nvPr/>
        </p:nvPicPr>
        <p:blipFill rotWithShape="1">
          <a:blip r:embed="rId3">
            <a:alphaModFix/>
          </a:blip>
          <a:srcRect b="0" l="0" r="0" t="0"/>
          <a:stretch/>
        </p:blipFill>
        <p:spPr>
          <a:xfrm>
            <a:off x="1519061" y="4866808"/>
            <a:ext cx="960438" cy="2590800"/>
          </a:xfrm>
          <a:prstGeom prst="rect">
            <a:avLst/>
          </a:prstGeom>
          <a:noFill/>
          <a:ln>
            <a:noFill/>
          </a:ln>
        </p:spPr>
      </p:pic>
      <p:pic>
        <p:nvPicPr>
          <p:cNvPr id="371" name="Google Shape;371;p32"/>
          <p:cNvPicPr preferRelativeResize="0"/>
          <p:nvPr/>
        </p:nvPicPr>
        <p:blipFill rotWithShape="1">
          <a:blip r:embed="rId4">
            <a:alphaModFix/>
          </a:blip>
          <a:srcRect b="0" l="0" r="0" t="0"/>
          <a:stretch/>
        </p:blipFill>
        <p:spPr>
          <a:xfrm>
            <a:off x="3054773" y="4712159"/>
            <a:ext cx="2806700" cy="2908300"/>
          </a:xfrm>
          <a:prstGeom prst="rect">
            <a:avLst/>
          </a:prstGeom>
          <a:noFill/>
          <a:ln>
            <a:noFill/>
          </a:ln>
        </p:spPr>
      </p:pic>
      <p:pic>
        <p:nvPicPr>
          <p:cNvPr id="372" name="Google Shape;372;p32"/>
          <p:cNvPicPr preferRelativeResize="0"/>
          <p:nvPr/>
        </p:nvPicPr>
        <p:blipFill rotWithShape="1">
          <a:blip r:embed="rId5">
            <a:alphaModFix/>
          </a:blip>
          <a:srcRect b="0" l="0" r="0" t="0"/>
          <a:stretch/>
        </p:blipFill>
        <p:spPr>
          <a:xfrm>
            <a:off x="6454980" y="4251490"/>
            <a:ext cx="3547028" cy="3524859"/>
          </a:xfrm>
          <a:prstGeom prst="rect">
            <a:avLst/>
          </a:prstGeom>
          <a:noFill/>
          <a:ln>
            <a:noFill/>
          </a:ln>
        </p:spPr>
      </p:pic>
      <p:pic>
        <p:nvPicPr>
          <p:cNvPr id="373" name="Google Shape;373;p32"/>
          <p:cNvPicPr preferRelativeResize="0"/>
          <p:nvPr/>
        </p:nvPicPr>
        <p:blipFill rotWithShape="1">
          <a:blip r:embed="rId6">
            <a:alphaModFix/>
          </a:blip>
          <a:srcRect b="0" l="0" r="0" t="0"/>
          <a:stretch/>
        </p:blipFill>
        <p:spPr>
          <a:xfrm>
            <a:off x="1182100" y="959350"/>
            <a:ext cx="1007525" cy="1007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Des fonctions mentales générales</a:t>
            </a:r>
            <a:endParaRPr b="1"/>
          </a:p>
        </p:txBody>
      </p:sp>
      <p:sp>
        <p:nvSpPr>
          <p:cNvPr id="379" name="Google Shape;379;p33"/>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3600"/>
              <a:buNone/>
            </a:pPr>
            <a:r>
              <a:rPr lang="en">
                <a:solidFill>
                  <a:srgbClr val="CCCCCC"/>
                </a:solidFill>
              </a:rPr>
              <a:t>L’analyse de l’activité est plus riche si on s’intéresse aux capacités de l’être humain. Voici quelques exemples :</a:t>
            </a:r>
            <a:endParaRPr>
              <a:solidFill>
                <a:srgbClr val="CCCCCC"/>
              </a:solidFill>
            </a:endParaRPr>
          </a:p>
          <a:p>
            <a:pPr indent="0" lvl="0" marL="0" rtl="0" algn="l">
              <a:lnSpc>
                <a:spcPct val="100000"/>
              </a:lnSpc>
              <a:spcBef>
                <a:spcPts val="0"/>
              </a:spcBef>
              <a:spcAft>
                <a:spcPts val="0"/>
              </a:spcAft>
              <a:buClr>
                <a:srgbClr val="000000"/>
              </a:buClr>
              <a:buSzPts val="2400"/>
              <a:buFont typeface="Arial"/>
              <a:buNone/>
            </a:pPr>
            <a:r>
              <a:t/>
            </a:r>
            <a:endParaRPr>
              <a:solidFill>
                <a:srgbClr val="CCCCCC"/>
              </a:solidFill>
            </a:endParaRPr>
          </a:p>
          <a:p>
            <a:pPr indent="-533400" lvl="0" marL="1371600" rtl="0" algn="l">
              <a:lnSpc>
                <a:spcPct val="100000"/>
              </a:lnSpc>
              <a:spcBef>
                <a:spcPts val="2000"/>
              </a:spcBef>
              <a:spcAft>
                <a:spcPts val="0"/>
              </a:spcAft>
              <a:buClr>
                <a:srgbClr val="CCCCCC"/>
              </a:buClr>
              <a:buSzPts val="3600"/>
              <a:buFont typeface="Comfortaa"/>
              <a:buAutoNum type="arabicPeriod"/>
            </a:pPr>
            <a:r>
              <a:rPr lang="en">
                <a:solidFill>
                  <a:srgbClr val="CCCCCC"/>
                </a:solidFill>
              </a:rPr>
              <a:t>La mémoire</a:t>
            </a:r>
            <a:endParaRPr>
              <a:solidFill>
                <a:srgbClr val="CCCCCC"/>
              </a:solidFill>
            </a:endParaRPr>
          </a:p>
          <a:p>
            <a:pPr indent="-533400" lvl="0" marL="1371600" rtl="0" algn="l">
              <a:lnSpc>
                <a:spcPct val="100000"/>
              </a:lnSpc>
              <a:spcBef>
                <a:spcPts val="2000"/>
              </a:spcBef>
              <a:spcAft>
                <a:spcPts val="0"/>
              </a:spcAft>
              <a:buClr>
                <a:srgbClr val="CCCCCC"/>
              </a:buClr>
              <a:buSzPts val="3600"/>
              <a:buFont typeface="Comfortaa"/>
              <a:buAutoNum type="arabicPeriod"/>
            </a:pPr>
            <a:r>
              <a:rPr lang="en">
                <a:solidFill>
                  <a:srgbClr val="CCCCCC"/>
                </a:solidFill>
              </a:rPr>
              <a:t>La perception</a:t>
            </a:r>
            <a:endParaRPr>
              <a:solidFill>
                <a:srgbClr val="CCCCCC"/>
              </a:solidFill>
            </a:endParaRPr>
          </a:p>
          <a:p>
            <a:pPr indent="-533400" lvl="0" marL="1371600" rtl="0" algn="l">
              <a:lnSpc>
                <a:spcPct val="100000"/>
              </a:lnSpc>
              <a:spcBef>
                <a:spcPts val="2000"/>
              </a:spcBef>
              <a:spcAft>
                <a:spcPts val="0"/>
              </a:spcAft>
              <a:buClr>
                <a:srgbClr val="CCCCCC"/>
              </a:buClr>
              <a:buSzPts val="3600"/>
              <a:buFont typeface="Comfortaa"/>
              <a:buAutoNum type="arabicPeriod"/>
            </a:pPr>
            <a:r>
              <a:rPr lang="en">
                <a:solidFill>
                  <a:srgbClr val="CCCCCC"/>
                </a:solidFill>
              </a:rPr>
              <a:t>Les représentations mentales</a:t>
            </a:r>
            <a:endParaRPr>
              <a:solidFill>
                <a:srgbClr val="CCCCCC"/>
              </a:solidFill>
            </a:endParaRPr>
          </a:p>
          <a:p>
            <a:pPr indent="-533400" lvl="0" marL="1371600" rtl="0" algn="l">
              <a:lnSpc>
                <a:spcPct val="100000"/>
              </a:lnSpc>
              <a:spcBef>
                <a:spcPts val="2000"/>
              </a:spcBef>
              <a:spcAft>
                <a:spcPts val="0"/>
              </a:spcAft>
              <a:buClr>
                <a:srgbClr val="CCCCCC"/>
              </a:buClr>
              <a:buSzPts val="3600"/>
              <a:buFont typeface="Comfortaa"/>
              <a:buAutoNum type="arabicPeriod"/>
            </a:pPr>
            <a:r>
              <a:rPr lang="en">
                <a:solidFill>
                  <a:srgbClr val="CCCCCC"/>
                </a:solidFill>
              </a:rPr>
              <a:t>La variabilité inter et intra-individuelle</a:t>
            </a:r>
            <a:endParaRPr>
              <a:solidFill>
                <a:srgbClr val="CCCCCC"/>
              </a:solidFill>
            </a:endParaRPr>
          </a:p>
          <a:p>
            <a:pPr indent="0" lvl="0" marL="0" rtl="0" algn="l">
              <a:lnSpc>
                <a:spcPct val="100000"/>
              </a:lnSpc>
              <a:spcBef>
                <a:spcPts val="2000"/>
              </a:spcBef>
              <a:spcAft>
                <a:spcPts val="0"/>
              </a:spcAft>
              <a:buSzPts val="3600"/>
              <a:buNone/>
            </a:pPr>
            <a:r>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Et de façon transversale, la démarche scientifique pour l’analyse du comportement humain</a:t>
            </a:r>
            <a:endParaRPr>
              <a:solidFill>
                <a:srgbClr val="CCCCCC"/>
              </a:solidFill>
            </a:endParaRPr>
          </a:p>
          <a:p>
            <a:pPr indent="0" lvl="0" marL="1714500" rtl="0" algn="l">
              <a:lnSpc>
                <a:spcPct val="100000"/>
              </a:lnSpc>
              <a:spcBef>
                <a:spcPts val="0"/>
              </a:spcBef>
              <a:spcAft>
                <a:spcPts val="0"/>
              </a:spcAft>
              <a:buSzPts val="3600"/>
              <a:buNone/>
            </a:pPr>
            <a:r>
              <a:t/>
            </a:r>
            <a:endParaRPr b="1" i="1">
              <a:solidFill>
                <a:srgbClr val="CCCCCC"/>
              </a:solidFill>
            </a:endParaRPr>
          </a:p>
        </p:txBody>
      </p:sp>
      <p:sp>
        <p:nvSpPr>
          <p:cNvPr id="380" name="Google Shape;380;p3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81" name="Google Shape;381;p33"/>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animEffect filter="fade" transition="in">
                                      <p:cBhvr>
                                        <p:cTn dur="1000"/>
                                        <p:tgtEl>
                                          <p:spTgt spid="3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animEffect filter="fade" transition="in">
                                      <p:cBhvr>
                                        <p:cTn dur="1000"/>
                                        <p:tgtEl>
                                          <p:spTgt spid="3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animEffect filter="fade" transition="in">
                                      <p:cBhvr>
                                        <p:cTn dur="1000"/>
                                        <p:tgtEl>
                                          <p:spTgt spid="3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3" st="3"/>
                                            </p:txEl>
                                          </p:spTgt>
                                        </p:tgtEl>
                                        <p:attrNameLst>
                                          <p:attrName>style.visibility</p:attrName>
                                        </p:attrNameLst>
                                      </p:cBhvr>
                                      <p:to>
                                        <p:strVal val="visible"/>
                                      </p:to>
                                    </p:set>
                                    <p:animEffect filter="fade" transition="in">
                                      <p:cBhvr>
                                        <p:cTn dur="1000"/>
                                        <p:tgtEl>
                                          <p:spTgt spid="3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4" st="4"/>
                                            </p:txEl>
                                          </p:spTgt>
                                        </p:tgtEl>
                                        <p:attrNameLst>
                                          <p:attrName>style.visibility</p:attrName>
                                        </p:attrNameLst>
                                      </p:cBhvr>
                                      <p:to>
                                        <p:strVal val="visible"/>
                                      </p:to>
                                    </p:set>
                                    <p:animEffect filter="fade" transition="in">
                                      <p:cBhvr>
                                        <p:cTn dur="1000"/>
                                        <p:tgtEl>
                                          <p:spTgt spid="3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5" st="5"/>
                                            </p:txEl>
                                          </p:spTgt>
                                        </p:tgtEl>
                                        <p:attrNameLst>
                                          <p:attrName>style.visibility</p:attrName>
                                        </p:attrNameLst>
                                      </p:cBhvr>
                                      <p:to>
                                        <p:strVal val="visible"/>
                                      </p:to>
                                    </p:set>
                                    <p:animEffect filter="fade" transition="in">
                                      <p:cBhvr>
                                        <p:cTn dur="1000"/>
                                        <p:tgtEl>
                                          <p:spTgt spid="3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6" st="6"/>
                                            </p:txEl>
                                          </p:spTgt>
                                        </p:tgtEl>
                                        <p:attrNameLst>
                                          <p:attrName>style.visibility</p:attrName>
                                        </p:attrNameLst>
                                      </p:cBhvr>
                                      <p:to>
                                        <p:strVal val="visible"/>
                                      </p:to>
                                    </p:set>
                                    <p:animEffect filter="fade" transition="in">
                                      <p:cBhvr>
                                        <p:cTn dur="1000"/>
                                        <p:tgtEl>
                                          <p:spTgt spid="3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7" st="7"/>
                                            </p:txEl>
                                          </p:spTgt>
                                        </p:tgtEl>
                                        <p:attrNameLst>
                                          <p:attrName>style.visibility</p:attrName>
                                        </p:attrNameLst>
                                      </p:cBhvr>
                                      <p:to>
                                        <p:strVal val="visible"/>
                                      </p:to>
                                    </p:set>
                                    <p:animEffect filter="fade" transition="in">
                                      <p:cBhvr>
                                        <p:cTn dur="1000"/>
                                        <p:tgtEl>
                                          <p:spTgt spid="3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8" st="8"/>
                                            </p:txEl>
                                          </p:spTgt>
                                        </p:tgtEl>
                                        <p:attrNameLst>
                                          <p:attrName>style.visibility</p:attrName>
                                        </p:attrNameLst>
                                      </p:cBhvr>
                                      <p:to>
                                        <p:strVal val="visible"/>
                                      </p:to>
                                    </p:set>
                                    <p:animEffect filter="fade" transition="in">
                                      <p:cBhvr>
                                        <p:cTn dur="1000"/>
                                        <p:tgtEl>
                                          <p:spTgt spid="37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mémoire</a:t>
            </a:r>
            <a:endParaRPr b="1"/>
          </a:p>
        </p:txBody>
      </p:sp>
      <p:sp>
        <p:nvSpPr>
          <p:cNvPr id="387" name="Google Shape;387;p34"/>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rgbClr val="000000"/>
              </a:buClr>
              <a:buSzPts val="2400"/>
              <a:buFont typeface="Arial"/>
              <a:buNone/>
            </a:pPr>
            <a:r>
              <a:rPr lang="en">
                <a:solidFill>
                  <a:srgbClr val="CCCCCC"/>
                </a:solidFill>
              </a:rPr>
              <a:t>De quoi dépend la mémoire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Quels sont les facteurs qui font varier la mémoire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b="1" lang="en">
                <a:solidFill>
                  <a:srgbClr val="FF6600"/>
                </a:solidFill>
              </a:rPr>
              <a:t>Des facteurs internes</a:t>
            </a:r>
            <a:endParaRPr>
              <a:solidFill>
                <a:srgbClr val="595959"/>
              </a:solidFill>
            </a:endParaRPr>
          </a:p>
          <a:p>
            <a:pPr indent="0" lvl="0" marL="0" rtl="0" algn="l">
              <a:lnSpc>
                <a:spcPct val="100000"/>
              </a:lnSpc>
              <a:spcBef>
                <a:spcPts val="2000"/>
              </a:spcBef>
              <a:spcAft>
                <a:spcPts val="0"/>
              </a:spcAft>
              <a:buClr>
                <a:srgbClr val="000000"/>
              </a:buClr>
              <a:buSzPts val="2400"/>
              <a:buFont typeface="Arial"/>
              <a:buNone/>
            </a:pPr>
            <a:r>
              <a:rPr i="1" lang="en">
                <a:solidFill>
                  <a:srgbClr val="FF6600"/>
                </a:solidFill>
              </a:rPr>
              <a:t>La fatigue, l’âge, le stress, la vigilance, la motivation, l’apprentissage …</a:t>
            </a:r>
            <a:endParaRPr>
              <a:solidFill>
                <a:srgbClr val="595959"/>
              </a:solidFill>
            </a:endParaRPr>
          </a:p>
          <a:p>
            <a:pPr indent="0" lvl="0" marL="0" rtl="0" algn="l">
              <a:lnSpc>
                <a:spcPct val="100000"/>
              </a:lnSpc>
              <a:spcBef>
                <a:spcPts val="2000"/>
              </a:spcBef>
              <a:spcAft>
                <a:spcPts val="0"/>
              </a:spcAft>
              <a:buClr>
                <a:srgbClr val="000000"/>
              </a:buClr>
              <a:buSzPts val="2400"/>
              <a:buFont typeface="Arial"/>
              <a:buNone/>
            </a:pPr>
            <a:r>
              <a:rPr b="1" lang="en">
                <a:solidFill>
                  <a:srgbClr val="FF6600"/>
                </a:solidFill>
              </a:rPr>
              <a:t>Des facteurs externes</a:t>
            </a:r>
            <a:endParaRPr>
              <a:solidFill>
                <a:srgbClr val="595959"/>
              </a:solidFill>
            </a:endParaRPr>
          </a:p>
          <a:p>
            <a:pPr indent="0" lvl="0" marL="0" rtl="0" algn="l">
              <a:lnSpc>
                <a:spcPct val="100000"/>
              </a:lnSpc>
              <a:spcBef>
                <a:spcPts val="2000"/>
              </a:spcBef>
              <a:spcAft>
                <a:spcPts val="0"/>
              </a:spcAft>
              <a:buClr>
                <a:srgbClr val="000000"/>
              </a:buClr>
              <a:buSzPts val="2400"/>
              <a:buFont typeface="Arial"/>
              <a:buNone/>
            </a:pPr>
            <a:r>
              <a:rPr i="1" lang="en">
                <a:solidFill>
                  <a:srgbClr val="FF6600"/>
                </a:solidFill>
              </a:rPr>
              <a:t>Le bruit, les informations à traiter …</a:t>
            </a:r>
            <a:endParaRPr>
              <a:solidFill>
                <a:srgbClr val="595959"/>
              </a:solidFill>
            </a:endParaRPr>
          </a:p>
          <a:p>
            <a:pPr indent="0" lvl="0" marL="1714500" rtl="0" algn="l">
              <a:lnSpc>
                <a:spcPct val="100000"/>
              </a:lnSpc>
              <a:spcBef>
                <a:spcPts val="0"/>
              </a:spcBef>
              <a:spcAft>
                <a:spcPts val="0"/>
              </a:spcAft>
              <a:buSzPts val="3600"/>
              <a:buNone/>
            </a:pPr>
            <a:r>
              <a:t/>
            </a:r>
            <a:endParaRPr>
              <a:solidFill>
                <a:srgbClr val="CCCCCC"/>
              </a:solidFill>
            </a:endParaRPr>
          </a:p>
        </p:txBody>
      </p:sp>
      <p:sp>
        <p:nvSpPr>
          <p:cNvPr id="388" name="Google Shape;388;p3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89" name="Google Shape;389;p34"/>
          <p:cNvPicPr preferRelativeResize="0"/>
          <p:nvPr/>
        </p:nvPicPr>
        <p:blipFill rotWithShape="1">
          <a:blip r:embed="rId3">
            <a:alphaModFix/>
          </a:blip>
          <a:srcRect b="0" l="0" r="0" t="0"/>
          <a:stretch/>
        </p:blipFill>
        <p:spPr>
          <a:xfrm>
            <a:off x="1182100" y="959350"/>
            <a:ext cx="1007525" cy="10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10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Effect filter="fade" transition="in">
                                      <p:cBhvr>
                                        <p:cTn dur="1000"/>
                                        <p:tgtEl>
                                          <p:spTgt spid="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Effect filter="fade" transition="in">
                                      <p:cBhvr>
                                        <p:cTn dur="1000"/>
                                        <p:tgtEl>
                                          <p:spTgt spid="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animEffect filter="fade" transition="in">
                                      <p:cBhvr>
                                        <p:cTn dur="1000"/>
                                        <p:tgtEl>
                                          <p:spTgt spid="3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4" st="4"/>
                                            </p:txEl>
                                          </p:spTgt>
                                        </p:tgtEl>
                                        <p:attrNameLst>
                                          <p:attrName>style.visibility</p:attrName>
                                        </p:attrNameLst>
                                      </p:cBhvr>
                                      <p:to>
                                        <p:strVal val="visible"/>
                                      </p:to>
                                    </p:set>
                                    <p:animEffect filter="fade" transition="in">
                                      <p:cBhvr>
                                        <p:cTn dur="1000"/>
                                        <p:tgtEl>
                                          <p:spTgt spid="3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5" st="5"/>
                                            </p:txEl>
                                          </p:spTgt>
                                        </p:tgtEl>
                                        <p:attrNameLst>
                                          <p:attrName>style.visibility</p:attrName>
                                        </p:attrNameLst>
                                      </p:cBhvr>
                                      <p:to>
                                        <p:strVal val="visible"/>
                                      </p:to>
                                    </p:set>
                                    <p:animEffect filter="fade" transition="in">
                                      <p:cBhvr>
                                        <p:cTn dur="1000"/>
                                        <p:tgtEl>
                                          <p:spTgt spid="3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6" st="6"/>
                                            </p:txEl>
                                          </p:spTgt>
                                        </p:tgtEl>
                                        <p:attrNameLst>
                                          <p:attrName>style.visibility</p:attrName>
                                        </p:attrNameLst>
                                      </p:cBhvr>
                                      <p:to>
                                        <p:strVal val="visible"/>
                                      </p:to>
                                    </p:set>
                                    <p:animEffect filter="fade" transition="in">
                                      <p:cBhvr>
                                        <p:cTn dur="1000"/>
                                        <p:tgtEl>
                                          <p:spTgt spid="38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2 : une hypothèse sur la mémoire</a:t>
            </a:r>
            <a:endParaRPr b="1">
              <a:solidFill>
                <a:srgbClr val="0000FF"/>
              </a:solidFill>
              <a:highlight>
                <a:srgbClr val="FFFF00"/>
              </a:highlight>
            </a:endParaRPr>
          </a:p>
        </p:txBody>
      </p:sp>
      <p:sp>
        <p:nvSpPr>
          <p:cNvPr id="395" name="Google Shape;395;p35"/>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2000"/>
              </a:spcBef>
              <a:spcAft>
                <a:spcPts val="0"/>
              </a:spcAft>
              <a:buClr>
                <a:srgbClr val="CCCCCC"/>
              </a:buClr>
              <a:buSzPts val="3600"/>
              <a:buFont typeface="Comfortaa"/>
              <a:buChar char="⬜"/>
            </a:pPr>
            <a:r>
              <a:rPr b="1" i="1" lang="en">
                <a:solidFill>
                  <a:srgbClr val="FF6600"/>
                </a:solidFill>
              </a:rPr>
              <a:t>La mémoire dépend de l’ordre des informations dans une série</a:t>
            </a:r>
            <a:endParaRPr>
              <a:solidFill>
                <a:srgbClr val="595959"/>
              </a:solidFill>
            </a:endParaRPr>
          </a:p>
          <a:p>
            <a:pPr indent="0" lvl="0" marL="342900" rtl="0" algn="l">
              <a:lnSpc>
                <a:spcPct val="100000"/>
              </a:lnSpc>
              <a:spcBef>
                <a:spcPts val="2000"/>
              </a:spcBef>
              <a:spcAft>
                <a:spcPts val="0"/>
              </a:spcAft>
              <a:buSzPts val="3600"/>
              <a:buNone/>
            </a:pPr>
            <a:r>
              <a:t/>
            </a:r>
            <a:endParaRPr>
              <a:solidFill>
                <a:srgbClr val="595959"/>
              </a:solidFill>
            </a:endParaRPr>
          </a:p>
          <a:p>
            <a:pPr indent="-342900" lvl="0" marL="342900" rtl="0" algn="l">
              <a:lnSpc>
                <a:spcPct val="100000"/>
              </a:lnSpc>
              <a:spcBef>
                <a:spcPts val="2000"/>
              </a:spcBef>
              <a:spcAft>
                <a:spcPts val="0"/>
              </a:spcAft>
              <a:buClr>
                <a:srgbClr val="FFFFFF"/>
              </a:buClr>
              <a:buSzPts val="3600"/>
              <a:buFont typeface="Comfortaa"/>
              <a:buChar char="⬜"/>
            </a:pPr>
            <a:r>
              <a:rPr lang="en">
                <a:solidFill>
                  <a:srgbClr val="FFFFFF"/>
                </a:solidFill>
              </a:rPr>
              <a:t>Trouver une méthode qui permet de </a:t>
            </a:r>
            <a:r>
              <a:rPr b="1" lang="en">
                <a:solidFill>
                  <a:srgbClr val="FFFFFF"/>
                </a:solidFill>
              </a:rPr>
              <a:t>PROUVER</a:t>
            </a:r>
            <a:r>
              <a:rPr lang="en">
                <a:solidFill>
                  <a:srgbClr val="FFFFFF"/>
                </a:solidFill>
              </a:rPr>
              <a:t> que cette hypothèse est vraie</a:t>
            </a:r>
            <a:endParaRPr>
              <a:solidFill>
                <a:srgbClr val="FFFFFF"/>
              </a:solidFill>
            </a:endParaRPr>
          </a:p>
          <a:p>
            <a:pPr indent="0" lvl="0" marL="0" rtl="0" algn="l">
              <a:lnSpc>
                <a:spcPct val="100000"/>
              </a:lnSpc>
              <a:spcBef>
                <a:spcPts val="2000"/>
              </a:spcBef>
              <a:spcAft>
                <a:spcPts val="0"/>
              </a:spcAft>
              <a:buClr>
                <a:srgbClr val="FFFFFF"/>
              </a:buClr>
              <a:buSzPts val="3600"/>
              <a:buNone/>
            </a:pPr>
            <a:r>
              <a:t/>
            </a:r>
            <a:endParaRPr>
              <a:solidFill>
                <a:srgbClr val="FFFFFF"/>
              </a:solidFill>
            </a:endParaRPr>
          </a:p>
        </p:txBody>
      </p:sp>
      <p:sp>
        <p:nvSpPr>
          <p:cNvPr id="396" name="Google Shape;396;p3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descr="Mission Impossible Theme Song Trap Remix&#10;Remix by 2Scratch&#10;🔥Download: https://goo.gl/hMGBZd&#10;&#10;🎧 Follow TrapMusicHD 🎧&#10;Facebook: https://www.facebook.com/TrapMusicHD&#10;Twitter: https://twitter.com/TrapMusicHD&#10;Soundcloud: https://soundcloud.com/trapmusichd&#10;Instagram: http://instagram.com/trapmusichdtv&#10;VK: http://vk.com/trapmusichdtv&#10;Snapchat: TrapMusicHD&#10;Musical.ly: TrapMusicHD&#10;&#10;💎 Follow 2Scratch 💎&#10;Facebook: https://www.facebook.com/twoscratch&#10;Twitter: https://twitter.com/twoscratch&#10;Soundcloud: https://soundcloud.com/2scratch&#10;Instagram: https://www.instagram.com/justin_tumeh&#10;&#10;🎶 HD Family 🎶&#10;RapMusicHD: https://goo.gl/J1Noub&#10;BassMusicHD: https://goo.gl/0RN70B&#10;ChillMusicHD: https://goo.gl/EXAoAh&#10;HouseMusicHD: https://goo.gl/l51Abz&#10;EDMMusicHD: https://goo.gl/iGNNwY&#10;GanjaMusicHD: https://goo.gl/fXdWrL&#10;&#10;All 'Sunday - Funday' uploads: https://goo.gl/G4KK1d&#10;&#10;✅ All Copyright free music playlist: http://goo.gl/lo248y" id="397" name="Google Shape;397;p35" title="Mission Impossible Theme Song Trap Remix">
            <a:hlinkClick r:id="rId3"/>
          </p:cNvPr>
          <p:cNvPicPr preferRelativeResize="0"/>
          <p:nvPr/>
        </p:nvPicPr>
        <p:blipFill rotWithShape="1">
          <a:blip r:embed="rId4">
            <a:alphaModFix/>
          </a:blip>
          <a:srcRect b="0" l="0" r="0" t="0"/>
          <a:stretch/>
        </p:blipFill>
        <p:spPr>
          <a:xfrm>
            <a:off x="15894825" y="0"/>
            <a:ext cx="2393176" cy="1794875"/>
          </a:xfrm>
          <a:prstGeom prst="rect">
            <a:avLst/>
          </a:prstGeom>
          <a:noFill/>
          <a:ln>
            <a:noFill/>
          </a:ln>
        </p:spPr>
      </p:pic>
      <p:sp>
        <p:nvSpPr>
          <p:cNvPr id="398" name="Google Shape;398;p35"/>
          <p:cNvSpPr/>
          <p:nvPr/>
        </p:nvSpPr>
        <p:spPr>
          <a:xfrm rot="10800000">
            <a:off x="15015300" y="-2675"/>
            <a:ext cx="3272700" cy="2366700"/>
          </a:xfrm>
          <a:prstGeom prst="rtTriangle">
            <a:avLst/>
          </a:prstGeom>
          <a:solidFill>
            <a:srgbClr val="000000">
              <a:alpha val="9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35"/>
          <p:cNvGrpSpPr/>
          <p:nvPr/>
        </p:nvGrpSpPr>
        <p:grpSpPr>
          <a:xfrm>
            <a:off x="983603" y="700914"/>
            <a:ext cx="1519906" cy="1519906"/>
            <a:chOff x="495600" y="388450"/>
            <a:chExt cx="1982400" cy="1982400"/>
          </a:xfrm>
        </p:grpSpPr>
        <p:sp>
          <p:nvSpPr>
            <p:cNvPr id="400" name="Google Shape;400;p35"/>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01" name="Google Shape;401;p35"/>
            <p:cNvPicPr preferRelativeResize="0"/>
            <p:nvPr/>
          </p:nvPicPr>
          <p:blipFill rotWithShape="1">
            <a:blip r:embed="rId5">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10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10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10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1000"/>
                                        <p:tgtEl>
                                          <p:spTgt spid="3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2 : mise en place d’une </a:t>
            </a:r>
            <a:endParaRPr>
              <a:solidFill>
                <a:srgbClr val="0000FF"/>
              </a:solidFill>
              <a:highlight>
                <a:srgbClr val="FFFF00"/>
              </a:highlight>
            </a:endParaRPr>
          </a:p>
          <a:p>
            <a:pPr indent="457200" lvl="0" marL="8229600" rtl="0" algn="l">
              <a:lnSpc>
                <a:spcPct val="100000"/>
              </a:lnSpc>
              <a:spcBef>
                <a:spcPts val="0"/>
              </a:spcBef>
              <a:spcAft>
                <a:spcPts val="0"/>
              </a:spcAft>
              <a:buSzPts val="5600"/>
              <a:buNone/>
            </a:pPr>
            <a:r>
              <a:rPr lang="en">
                <a:solidFill>
                  <a:srgbClr val="0000FF"/>
                </a:solidFill>
                <a:highlight>
                  <a:srgbClr val="FFFF00"/>
                </a:highlight>
              </a:rPr>
              <a:t>expérimentation</a:t>
            </a:r>
            <a:endParaRPr b="1">
              <a:solidFill>
                <a:srgbClr val="0000FF"/>
              </a:solidFill>
              <a:highlight>
                <a:srgbClr val="FFFF00"/>
              </a:highlight>
            </a:endParaRPr>
          </a:p>
        </p:txBody>
      </p:sp>
      <p:sp>
        <p:nvSpPr>
          <p:cNvPr id="407" name="Google Shape;407;p36"/>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90000"/>
              </a:lnSpc>
              <a:spcBef>
                <a:spcPts val="0"/>
              </a:spcBef>
              <a:spcAft>
                <a:spcPts val="0"/>
              </a:spcAft>
              <a:buSzPts val="3600"/>
              <a:buNone/>
            </a:pPr>
            <a:r>
              <a:t/>
            </a:r>
            <a:endParaRPr>
              <a:solidFill>
                <a:srgbClr val="CCCCCC"/>
              </a:solidFill>
            </a:endParaRPr>
          </a:p>
          <a:p>
            <a:pPr indent="0" lvl="0" marL="0" rtl="0" algn="l">
              <a:lnSpc>
                <a:spcPct val="90000"/>
              </a:lnSpc>
              <a:spcBef>
                <a:spcPts val="0"/>
              </a:spcBef>
              <a:spcAft>
                <a:spcPts val="0"/>
              </a:spcAft>
              <a:buSzPts val="3600"/>
              <a:buNone/>
            </a:pPr>
            <a:r>
              <a:t/>
            </a:r>
            <a:endParaRPr>
              <a:solidFill>
                <a:srgbClr val="CCCCCC"/>
              </a:solidFill>
            </a:endParaRPr>
          </a:p>
          <a:p>
            <a:pPr indent="-457200" lvl="0" marL="457200" rtl="0" algn="l">
              <a:lnSpc>
                <a:spcPct val="90000"/>
              </a:lnSpc>
              <a:spcBef>
                <a:spcPts val="0"/>
              </a:spcBef>
              <a:spcAft>
                <a:spcPts val="0"/>
              </a:spcAft>
              <a:buClr>
                <a:srgbClr val="CCCCCC"/>
              </a:buClr>
              <a:buSzPts val="3600"/>
              <a:buChar char="●"/>
            </a:pPr>
            <a:r>
              <a:rPr lang="en">
                <a:solidFill>
                  <a:srgbClr val="CCCCCC"/>
                </a:solidFill>
              </a:rPr>
              <a:t>Comment prouver qu’une hypothèse est vraie ?</a:t>
            </a:r>
            <a:endParaRPr>
              <a:solidFill>
                <a:srgbClr val="CCCCCC"/>
              </a:solidFill>
            </a:endParaRPr>
          </a:p>
          <a:p>
            <a:pPr indent="-457200" lvl="0" marL="457200" rtl="0" algn="l">
              <a:lnSpc>
                <a:spcPct val="90000"/>
              </a:lnSpc>
              <a:spcBef>
                <a:spcPts val="0"/>
              </a:spcBef>
              <a:spcAft>
                <a:spcPts val="0"/>
              </a:spcAft>
              <a:buClr>
                <a:srgbClr val="CCCCCC"/>
              </a:buClr>
              <a:buSzPts val="3600"/>
              <a:buChar char="●"/>
            </a:pPr>
            <a:r>
              <a:rPr lang="en">
                <a:solidFill>
                  <a:srgbClr val="CCCCCC"/>
                </a:solidFill>
              </a:rPr>
              <a:t>Que proposez-vous comme déroulement ?</a:t>
            </a:r>
            <a:endParaRPr>
              <a:solidFill>
                <a:srgbClr val="CCCCCC"/>
              </a:solidFill>
            </a:endParaRPr>
          </a:p>
          <a:p>
            <a:pPr indent="0" lvl="0" marL="0" rtl="0" algn="l">
              <a:lnSpc>
                <a:spcPct val="90000"/>
              </a:lnSpc>
              <a:spcBef>
                <a:spcPts val="2000"/>
              </a:spcBef>
              <a:spcAft>
                <a:spcPts val="0"/>
              </a:spcAft>
              <a:buClr>
                <a:srgbClr val="000000"/>
              </a:buClr>
              <a:buSzPts val="1100"/>
              <a:buFont typeface="Arial"/>
              <a:buNone/>
            </a:pPr>
            <a:r>
              <a:t/>
            </a:r>
            <a:endParaRPr sz="3000">
              <a:solidFill>
                <a:srgbClr val="FF6600"/>
              </a:solidFill>
            </a:endParaRPr>
          </a:p>
          <a:p>
            <a:pPr indent="0" lvl="0" marL="0" rtl="0" algn="l">
              <a:lnSpc>
                <a:spcPct val="90000"/>
              </a:lnSpc>
              <a:spcBef>
                <a:spcPts val="2000"/>
              </a:spcBef>
              <a:spcAft>
                <a:spcPts val="0"/>
              </a:spcAft>
              <a:buClr>
                <a:srgbClr val="000000"/>
              </a:buClr>
              <a:buSzPts val="1100"/>
              <a:buFont typeface="Arial"/>
              <a:buNone/>
            </a:pPr>
            <a:r>
              <a:rPr lang="en" sz="3000">
                <a:solidFill>
                  <a:srgbClr val="FF6600"/>
                </a:solidFill>
              </a:rPr>
              <a:t>Mise en place d’un protocole expérimental</a:t>
            </a:r>
            <a:endParaRPr sz="3000">
              <a:solidFill>
                <a:srgbClr val="595959"/>
              </a:solidFill>
            </a:endParaRPr>
          </a:p>
          <a:p>
            <a:pPr indent="-342900" lvl="0" marL="342900" rtl="0" algn="l">
              <a:lnSpc>
                <a:spcPct val="90000"/>
              </a:lnSpc>
              <a:spcBef>
                <a:spcPts val="2000"/>
              </a:spcBef>
              <a:spcAft>
                <a:spcPts val="0"/>
              </a:spcAft>
              <a:buClr>
                <a:srgbClr val="DDDDDD"/>
              </a:buClr>
              <a:buSzPts val="3000"/>
              <a:buFont typeface="Comfortaa"/>
              <a:buChar char="•"/>
            </a:pPr>
            <a:r>
              <a:rPr b="1" lang="en" sz="3000">
                <a:solidFill>
                  <a:srgbClr val="FF6600"/>
                </a:solidFill>
              </a:rPr>
              <a:t>Décrivez ce protocole :</a:t>
            </a:r>
            <a:endParaRPr sz="3000">
              <a:solidFill>
                <a:srgbClr val="595959"/>
              </a:solidFill>
            </a:endParaRPr>
          </a:p>
          <a:p>
            <a:pPr indent="-342900" lvl="0" marL="342900" rtl="0" algn="l">
              <a:lnSpc>
                <a:spcPct val="90000"/>
              </a:lnSpc>
              <a:spcBef>
                <a:spcPts val="2000"/>
              </a:spcBef>
              <a:spcAft>
                <a:spcPts val="0"/>
              </a:spcAft>
              <a:buClr>
                <a:srgbClr val="DDDDDD"/>
              </a:buClr>
              <a:buSzPts val="3000"/>
              <a:buFont typeface="Comfortaa"/>
              <a:buChar char="⬜"/>
            </a:pPr>
            <a:r>
              <a:rPr lang="en" sz="3000">
                <a:solidFill>
                  <a:srgbClr val="FF6600"/>
                </a:solidFill>
              </a:rPr>
              <a:t>Que doivent faire les personnes expérimentées ?</a:t>
            </a:r>
            <a:endParaRPr sz="3000">
              <a:solidFill>
                <a:srgbClr val="595959"/>
              </a:solidFill>
            </a:endParaRPr>
          </a:p>
          <a:p>
            <a:pPr indent="-342900" lvl="0" marL="342900" rtl="0" algn="l">
              <a:lnSpc>
                <a:spcPct val="90000"/>
              </a:lnSpc>
              <a:spcBef>
                <a:spcPts val="2000"/>
              </a:spcBef>
              <a:spcAft>
                <a:spcPts val="0"/>
              </a:spcAft>
              <a:buClr>
                <a:srgbClr val="DDDDDD"/>
              </a:buClr>
              <a:buSzPts val="3000"/>
              <a:buFont typeface="Comfortaa"/>
              <a:buChar char="⬜"/>
            </a:pPr>
            <a:r>
              <a:rPr lang="en" sz="3000">
                <a:solidFill>
                  <a:srgbClr val="FF6600"/>
                </a:solidFill>
              </a:rPr>
              <a:t>Dans quelles conditions ?</a:t>
            </a:r>
            <a:endParaRPr sz="3000">
              <a:solidFill>
                <a:srgbClr val="595959"/>
              </a:solidFill>
            </a:endParaRPr>
          </a:p>
          <a:p>
            <a:pPr indent="-342900" lvl="0" marL="342900" rtl="0" algn="l">
              <a:lnSpc>
                <a:spcPct val="90000"/>
              </a:lnSpc>
              <a:spcBef>
                <a:spcPts val="2000"/>
              </a:spcBef>
              <a:spcAft>
                <a:spcPts val="0"/>
              </a:spcAft>
              <a:buClr>
                <a:srgbClr val="DDDDDD"/>
              </a:buClr>
              <a:buSzPts val="3000"/>
              <a:buFont typeface="Comfortaa"/>
              <a:buChar char="⬜"/>
            </a:pPr>
            <a:r>
              <a:rPr lang="en" sz="3000">
                <a:solidFill>
                  <a:srgbClr val="FF6600"/>
                </a:solidFill>
              </a:rPr>
              <a:t>Avec quel matériel ?</a:t>
            </a:r>
            <a:endParaRPr sz="3000">
              <a:solidFill>
                <a:srgbClr val="595959"/>
              </a:solidFill>
            </a:endParaRPr>
          </a:p>
          <a:p>
            <a:pPr indent="-342900" lvl="0" marL="342900" rtl="0" algn="l">
              <a:lnSpc>
                <a:spcPct val="90000"/>
              </a:lnSpc>
              <a:spcBef>
                <a:spcPts val="2000"/>
              </a:spcBef>
              <a:spcAft>
                <a:spcPts val="0"/>
              </a:spcAft>
              <a:buClr>
                <a:srgbClr val="DDDDDD"/>
              </a:buClr>
              <a:buSzPts val="3000"/>
              <a:buFont typeface="Comfortaa"/>
              <a:buChar char="⬜"/>
            </a:pPr>
            <a:r>
              <a:rPr lang="en" sz="3000">
                <a:solidFill>
                  <a:srgbClr val="FF6600"/>
                </a:solidFill>
              </a:rPr>
              <a:t>Quels sont les résultats attendus ?</a:t>
            </a:r>
            <a:endParaRPr b="1" i="1" sz="3000">
              <a:solidFill>
                <a:srgbClr val="FF6600"/>
              </a:solidFill>
            </a:endParaRPr>
          </a:p>
        </p:txBody>
      </p:sp>
      <p:sp>
        <p:nvSpPr>
          <p:cNvPr id="408" name="Google Shape;408;p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grpSp>
        <p:nvGrpSpPr>
          <p:cNvPr id="409" name="Google Shape;409;p36"/>
          <p:cNvGrpSpPr/>
          <p:nvPr/>
        </p:nvGrpSpPr>
        <p:grpSpPr>
          <a:xfrm>
            <a:off x="983603" y="700914"/>
            <a:ext cx="1519906" cy="1519906"/>
            <a:chOff x="495600" y="388450"/>
            <a:chExt cx="1982400" cy="1982400"/>
          </a:xfrm>
        </p:grpSpPr>
        <p:sp>
          <p:nvSpPr>
            <p:cNvPr id="410" name="Google Shape;410;p36"/>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11" name="Google Shape;411;p36"/>
            <p:cNvPicPr preferRelativeResize="0"/>
            <p:nvPr/>
          </p:nvPicPr>
          <p:blipFill rotWithShape="1">
            <a:blip r:embed="rId3">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1000"/>
                                        <p:tgtEl>
                                          <p:spTgt spid="4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1000"/>
                                        <p:tgtEl>
                                          <p:spTgt spid="4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1000"/>
                                        <p:tgtEl>
                                          <p:spTgt spid="4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animEffect filter="fade" transition="in">
                                      <p:cBhvr>
                                        <p:cTn dur="1000"/>
                                        <p:tgtEl>
                                          <p:spTgt spid="4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animEffect filter="fade" transition="in">
                                      <p:cBhvr>
                                        <p:cTn dur="1000"/>
                                        <p:tgtEl>
                                          <p:spTgt spid="40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9" st="9"/>
                                            </p:txEl>
                                          </p:spTgt>
                                        </p:tgtEl>
                                        <p:attrNameLst>
                                          <p:attrName>style.visibility</p:attrName>
                                        </p:attrNameLst>
                                      </p:cBhvr>
                                      <p:to>
                                        <p:strVal val="visible"/>
                                      </p:to>
                                    </p:set>
                                    <p:animEffect filter="fade" transition="in">
                                      <p:cBhvr>
                                        <p:cTn dur="1000"/>
                                        <p:tgtEl>
                                          <p:spTgt spid="40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0" st="10"/>
                                            </p:txEl>
                                          </p:spTgt>
                                        </p:tgtEl>
                                        <p:attrNameLst>
                                          <p:attrName>style.visibility</p:attrName>
                                        </p:attrNameLst>
                                      </p:cBhvr>
                                      <p:to>
                                        <p:strVal val="visible"/>
                                      </p:to>
                                    </p:set>
                                    <p:animEffect filter="fade" transition="in">
                                      <p:cBhvr>
                                        <p:cTn dur="1000"/>
                                        <p:tgtEl>
                                          <p:spTgt spid="40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2 : protocole expérimental</a:t>
            </a:r>
            <a:endParaRPr b="1">
              <a:solidFill>
                <a:srgbClr val="0000FF"/>
              </a:solidFill>
              <a:highlight>
                <a:srgbClr val="FFFF00"/>
              </a:highlight>
            </a:endParaRPr>
          </a:p>
        </p:txBody>
      </p:sp>
      <p:sp>
        <p:nvSpPr>
          <p:cNvPr id="417" name="Google Shape;417;p37"/>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Tâche (ce que doit faire le sujet –l’utilisateur)</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Sujets (les utilisateurs, qui sont-ils ?)</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Matériel (besoins pour conduire l’expérience : documents, outils, …)</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Déroulement (scénario de la situation)</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Consigne (ce qui est annoncé aux sujets-utilisateurs)</a:t>
            </a:r>
            <a:endParaRPr>
              <a:solidFill>
                <a:srgbClr val="CCCCCC"/>
              </a:solidFill>
            </a:endParaRPr>
          </a:p>
        </p:txBody>
      </p:sp>
      <p:sp>
        <p:nvSpPr>
          <p:cNvPr id="418" name="Google Shape;418;p3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grpSp>
        <p:nvGrpSpPr>
          <p:cNvPr id="419" name="Google Shape;419;p37"/>
          <p:cNvGrpSpPr/>
          <p:nvPr/>
        </p:nvGrpSpPr>
        <p:grpSpPr>
          <a:xfrm>
            <a:off x="983603" y="700914"/>
            <a:ext cx="1519906" cy="1519906"/>
            <a:chOff x="495600" y="388450"/>
            <a:chExt cx="1982400" cy="1982400"/>
          </a:xfrm>
        </p:grpSpPr>
        <p:sp>
          <p:nvSpPr>
            <p:cNvPr id="420" name="Google Shape;420;p37"/>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21" name="Google Shape;421;p37"/>
            <p:cNvPicPr preferRelativeResize="0"/>
            <p:nvPr/>
          </p:nvPicPr>
          <p:blipFill rotWithShape="1">
            <a:blip r:embed="rId3">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2 : protocole expérimental</a:t>
            </a:r>
            <a:endParaRPr b="1">
              <a:solidFill>
                <a:srgbClr val="0000FF"/>
              </a:solidFill>
              <a:highlight>
                <a:srgbClr val="FFFF00"/>
              </a:highlight>
            </a:endParaRPr>
          </a:p>
        </p:txBody>
      </p:sp>
      <p:sp>
        <p:nvSpPr>
          <p:cNvPr id="427" name="Google Shape;427;p38"/>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90000"/>
              </a:lnSpc>
              <a:spcBef>
                <a:spcPts val="0"/>
              </a:spcBef>
              <a:spcAft>
                <a:spcPts val="0"/>
              </a:spcAft>
              <a:buClr>
                <a:srgbClr val="000000"/>
              </a:buClr>
              <a:buSzPts val="1100"/>
              <a:buFont typeface="Arial"/>
              <a:buNone/>
            </a:pPr>
            <a:r>
              <a:rPr lang="en">
                <a:solidFill>
                  <a:srgbClr val="CCCCCC"/>
                </a:solidFill>
              </a:rPr>
              <a:t>Tâche </a:t>
            </a:r>
            <a:r>
              <a:rPr lang="en">
                <a:solidFill>
                  <a:srgbClr val="FF6600"/>
                </a:solidFill>
              </a:rPr>
              <a:t>de mémorisation (rappel libre et immédiat)</a:t>
            </a:r>
            <a:endParaRPr>
              <a:solidFill>
                <a:srgbClr val="595959"/>
              </a:solidFill>
            </a:endParaRPr>
          </a:p>
          <a:p>
            <a:pPr indent="0" lvl="0" marL="0" rtl="0" algn="l">
              <a:lnSpc>
                <a:spcPct val="90000"/>
              </a:lnSpc>
              <a:spcBef>
                <a:spcPts val="2000"/>
              </a:spcBef>
              <a:spcAft>
                <a:spcPts val="0"/>
              </a:spcAft>
              <a:buClr>
                <a:srgbClr val="000000"/>
              </a:buClr>
              <a:buSzPts val="1100"/>
              <a:buFont typeface="Arial"/>
              <a:buNone/>
            </a:pPr>
            <a:r>
              <a:rPr lang="en">
                <a:solidFill>
                  <a:srgbClr val="CCCCCC"/>
                </a:solidFill>
              </a:rPr>
              <a:t>Sujets : </a:t>
            </a:r>
            <a:r>
              <a:rPr lang="en">
                <a:solidFill>
                  <a:srgbClr val="FF6600"/>
                </a:solidFill>
              </a:rPr>
              <a:t>adultes</a:t>
            </a:r>
            <a:endParaRPr>
              <a:solidFill>
                <a:srgbClr val="595959"/>
              </a:solidFill>
            </a:endParaRPr>
          </a:p>
          <a:p>
            <a:pPr indent="0" lvl="0" marL="0" rtl="0" algn="l">
              <a:lnSpc>
                <a:spcPct val="90000"/>
              </a:lnSpc>
              <a:spcBef>
                <a:spcPts val="2000"/>
              </a:spcBef>
              <a:spcAft>
                <a:spcPts val="0"/>
              </a:spcAft>
              <a:buClr>
                <a:srgbClr val="000000"/>
              </a:buClr>
              <a:buSzPts val="1100"/>
              <a:buFont typeface="Arial"/>
              <a:buNone/>
            </a:pPr>
            <a:r>
              <a:rPr lang="en">
                <a:solidFill>
                  <a:srgbClr val="CCCCCC"/>
                </a:solidFill>
              </a:rPr>
              <a:t>Matériel :</a:t>
            </a:r>
            <a:r>
              <a:rPr lang="en">
                <a:solidFill>
                  <a:srgbClr val="595959"/>
                </a:solidFill>
              </a:rPr>
              <a:t> </a:t>
            </a:r>
            <a:r>
              <a:rPr lang="en">
                <a:solidFill>
                  <a:srgbClr val="FF6600"/>
                </a:solidFill>
              </a:rPr>
              <a:t>1 liste de 10 syllabes sans signification, de 3 lettres chacune, écrites sur des cartons séparées, fiches réponses - 1 par essai</a:t>
            </a:r>
            <a:endParaRPr>
              <a:solidFill>
                <a:srgbClr val="595959"/>
              </a:solidFill>
            </a:endParaRPr>
          </a:p>
          <a:p>
            <a:pPr indent="0" lvl="0" marL="0" rtl="0" algn="l">
              <a:lnSpc>
                <a:spcPct val="90000"/>
              </a:lnSpc>
              <a:spcBef>
                <a:spcPts val="2000"/>
              </a:spcBef>
              <a:spcAft>
                <a:spcPts val="0"/>
              </a:spcAft>
              <a:buClr>
                <a:srgbClr val="000000"/>
              </a:buClr>
              <a:buSzPts val="1100"/>
              <a:buFont typeface="Arial"/>
              <a:buNone/>
            </a:pPr>
            <a:r>
              <a:rPr lang="en">
                <a:solidFill>
                  <a:srgbClr val="CCCCCC"/>
                </a:solidFill>
              </a:rPr>
              <a:t>Déroulement :</a:t>
            </a:r>
            <a:r>
              <a:rPr lang="en">
                <a:solidFill>
                  <a:srgbClr val="595959"/>
                </a:solidFill>
              </a:rPr>
              <a:t> </a:t>
            </a:r>
            <a:r>
              <a:rPr lang="en">
                <a:solidFill>
                  <a:srgbClr val="FF6600"/>
                </a:solidFill>
              </a:rPr>
              <a:t>6 essais</a:t>
            </a:r>
            <a:endParaRPr>
              <a:solidFill>
                <a:srgbClr val="595959"/>
              </a:solidFill>
            </a:endParaRPr>
          </a:p>
          <a:p>
            <a:pPr indent="-442276" lvl="1" marL="685800" rtl="0" algn="l">
              <a:lnSpc>
                <a:spcPct val="90000"/>
              </a:lnSpc>
              <a:spcBef>
                <a:spcPts val="600"/>
              </a:spcBef>
              <a:spcAft>
                <a:spcPts val="0"/>
              </a:spcAft>
              <a:buClr>
                <a:srgbClr val="6E6E6E"/>
              </a:buClr>
              <a:buSzPts val="3600"/>
              <a:buFont typeface="Comfortaa"/>
              <a:buChar char="⬜"/>
            </a:pPr>
            <a:r>
              <a:rPr lang="en" sz="3600">
                <a:solidFill>
                  <a:srgbClr val="FF6600"/>
                </a:solidFill>
              </a:rPr>
              <a:t>étape 1 : Apprentissage de la série</a:t>
            </a:r>
            <a:endParaRPr sz="3600">
              <a:solidFill>
                <a:srgbClr val="595959"/>
              </a:solidFill>
            </a:endParaRPr>
          </a:p>
          <a:p>
            <a:pPr indent="-442276" lvl="1" marL="685800" rtl="0" algn="l">
              <a:lnSpc>
                <a:spcPct val="90000"/>
              </a:lnSpc>
              <a:spcBef>
                <a:spcPts val="600"/>
              </a:spcBef>
              <a:spcAft>
                <a:spcPts val="0"/>
              </a:spcAft>
              <a:buClr>
                <a:srgbClr val="6E6E6E"/>
              </a:buClr>
              <a:buSzPts val="3600"/>
              <a:buFont typeface="Comfortaa"/>
              <a:buChar char="⬜"/>
            </a:pPr>
            <a:r>
              <a:rPr lang="en" sz="3600">
                <a:solidFill>
                  <a:srgbClr val="FF6600"/>
                </a:solidFill>
              </a:rPr>
              <a:t>étape 2 : Rappel</a:t>
            </a:r>
            <a:endParaRPr sz="3600">
              <a:solidFill>
                <a:srgbClr val="595959"/>
              </a:solidFill>
            </a:endParaRPr>
          </a:p>
          <a:p>
            <a:pPr indent="0" lvl="0" marL="0" rtl="0" algn="l">
              <a:lnSpc>
                <a:spcPct val="90000"/>
              </a:lnSpc>
              <a:spcBef>
                <a:spcPts val="2000"/>
              </a:spcBef>
              <a:spcAft>
                <a:spcPts val="0"/>
              </a:spcAft>
              <a:buClr>
                <a:srgbClr val="000000"/>
              </a:buClr>
              <a:buSzPts val="1100"/>
              <a:buFont typeface="Arial"/>
              <a:buNone/>
            </a:pPr>
            <a:r>
              <a:rPr lang="en">
                <a:solidFill>
                  <a:srgbClr val="CCCCCC"/>
                </a:solidFill>
              </a:rPr>
              <a:t>Consigne :</a:t>
            </a:r>
            <a:r>
              <a:rPr lang="en">
                <a:solidFill>
                  <a:srgbClr val="595959"/>
                </a:solidFill>
              </a:rPr>
              <a:t> </a:t>
            </a:r>
            <a:r>
              <a:rPr lang="en">
                <a:solidFill>
                  <a:srgbClr val="FF6600"/>
                </a:solidFill>
              </a:rPr>
              <a:t>« Bonjour, … Je vais vous </a:t>
            </a:r>
            <a:r>
              <a:rPr b="1" lang="en">
                <a:solidFill>
                  <a:srgbClr val="FF6600"/>
                </a:solidFill>
              </a:rPr>
              <a:t>lire</a:t>
            </a:r>
            <a:r>
              <a:rPr lang="en">
                <a:solidFill>
                  <a:srgbClr val="FF6600"/>
                </a:solidFill>
              </a:rPr>
              <a:t> et </a:t>
            </a:r>
            <a:r>
              <a:rPr b="1" lang="en">
                <a:solidFill>
                  <a:srgbClr val="FF6600"/>
                </a:solidFill>
              </a:rPr>
              <a:t>montrer</a:t>
            </a:r>
            <a:r>
              <a:rPr lang="en">
                <a:solidFill>
                  <a:srgbClr val="FF6600"/>
                </a:solidFill>
              </a:rPr>
              <a:t> une série de 10 syllabes, ... Nous ferons cela six fois. »</a:t>
            </a:r>
            <a:endParaRPr>
              <a:solidFill>
                <a:srgbClr val="CCCCCC"/>
              </a:solidFill>
            </a:endParaRPr>
          </a:p>
        </p:txBody>
      </p:sp>
      <p:sp>
        <p:nvSpPr>
          <p:cNvPr id="428" name="Google Shape;428;p3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grpSp>
        <p:nvGrpSpPr>
          <p:cNvPr id="429" name="Google Shape;429;p38"/>
          <p:cNvGrpSpPr/>
          <p:nvPr/>
        </p:nvGrpSpPr>
        <p:grpSpPr>
          <a:xfrm>
            <a:off x="983603" y="700914"/>
            <a:ext cx="1519906" cy="1519906"/>
            <a:chOff x="495600" y="388450"/>
            <a:chExt cx="1982400" cy="1982400"/>
          </a:xfrm>
        </p:grpSpPr>
        <p:sp>
          <p:nvSpPr>
            <p:cNvPr id="430" name="Google Shape;430;p38"/>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31" name="Google Shape;431;p38"/>
            <p:cNvPicPr preferRelativeResize="0"/>
            <p:nvPr/>
          </p:nvPicPr>
          <p:blipFill rotWithShape="1">
            <a:blip r:embed="rId3">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1000"/>
                                        <p:tgtEl>
                                          <p:spTgt spid="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animEffect filter="fade" transition="in">
                                      <p:cBhvr>
                                        <p:cTn dur="1000"/>
                                        <p:tgtEl>
                                          <p:spTgt spid="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animEffect filter="fade" transition="in">
                                      <p:cBhvr>
                                        <p:cTn dur="1000"/>
                                        <p:tgtEl>
                                          <p:spTgt spid="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3" st="3"/>
                                            </p:txEl>
                                          </p:spTgt>
                                        </p:tgtEl>
                                        <p:attrNameLst>
                                          <p:attrName>style.visibility</p:attrName>
                                        </p:attrNameLst>
                                      </p:cBhvr>
                                      <p:to>
                                        <p:strVal val="visible"/>
                                      </p:to>
                                    </p:set>
                                    <p:animEffect filter="fade" transition="in">
                                      <p:cBhvr>
                                        <p:cTn dur="1000"/>
                                        <p:tgtEl>
                                          <p:spTgt spid="4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4" st="4"/>
                                            </p:txEl>
                                          </p:spTgt>
                                        </p:tgtEl>
                                        <p:attrNameLst>
                                          <p:attrName>style.visibility</p:attrName>
                                        </p:attrNameLst>
                                      </p:cBhvr>
                                      <p:to>
                                        <p:strVal val="visible"/>
                                      </p:to>
                                    </p:set>
                                    <p:animEffect filter="fade" transition="in">
                                      <p:cBhvr>
                                        <p:cTn dur="1000"/>
                                        <p:tgtEl>
                                          <p:spTgt spid="4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5" st="5"/>
                                            </p:txEl>
                                          </p:spTgt>
                                        </p:tgtEl>
                                        <p:attrNameLst>
                                          <p:attrName>style.visibility</p:attrName>
                                        </p:attrNameLst>
                                      </p:cBhvr>
                                      <p:to>
                                        <p:strVal val="visible"/>
                                      </p:to>
                                    </p:set>
                                    <p:animEffect filter="fade" transition="in">
                                      <p:cBhvr>
                                        <p:cTn dur="1000"/>
                                        <p:tgtEl>
                                          <p:spTgt spid="4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6" st="6"/>
                                            </p:txEl>
                                          </p:spTgt>
                                        </p:tgtEl>
                                        <p:attrNameLst>
                                          <p:attrName>style.visibility</p:attrName>
                                        </p:attrNameLst>
                                      </p:cBhvr>
                                      <p:to>
                                        <p:strVal val="visible"/>
                                      </p:to>
                                    </p:set>
                                    <p:animEffect filter="fade" transition="in">
                                      <p:cBhvr>
                                        <p:cTn dur="1000"/>
                                        <p:tgtEl>
                                          <p:spTgt spid="42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2 : exemple d’expérimentation</a:t>
            </a:r>
            <a:endParaRPr b="1">
              <a:solidFill>
                <a:srgbClr val="0000FF"/>
              </a:solidFill>
              <a:highlight>
                <a:srgbClr val="FFFF00"/>
              </a:highlight>
            </a:endParaRPr>
          </a:p>
        </p:txBody>
      </p:sp>
      <p:sp>
        <p:nvSpPr>
          <p:cNvPr id="437" name="Google Shape;437;p39"/>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Power point avec diapositives minutées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Experiencememoire.ppt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Animation en ligne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http://www.alphastudio.net/vciel/ergo/</a:t>
            </a:r>
            <a:endParaRPr>
              <a:solidFill>
                <a:srgbClr val="CCCCCC"/>
              </a:solidFill>
            </a:endParaRPr>
          </a:p>
          <a:p>
            <a:pPr indent="0" lvl="0" marL="0" rtl="0" algn="l">
              <a:lnSpc>
                <a:spcPct val="90000"/>
              </a:lnSpc>
              <a:spcBef>
                <a:spcPts val="2000"/>
              </a:spcBef>
              <a:spcAft>
                <a:spcPts val="0"/>
              </a:spcAft>
              <a:buClr>
                <a:srgbClr val="000000"/>
              </a:buClr>
              <a:buSzPts val="1100"/>
              <a:buFont typeface="Arial"/>
              <a:buNone/>
            </a:pPr>
            <a:r>
              <a:t/>
            </a:r>
            <a:endParaRPr>
              <a:solidFill>
                <a:srgbClr val="CCCCCC"/>
              </a:solidFill>
            </a:endParaRPr>
          </a:p>
        </p:txBody>
      </p:sp>
      <p:sp>
        <p:nvSpPr>
          <p:cNvPr id="438" name="Google Shape;438;p3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grpSp>
        <p:nvGrpSpPr>
          <p:cNvPr id="439" name="Google Shape;439;p39"/>
          <p:cNvGrpSpPr/>
          <p:nvPr/>
        </p:nvGrpSpPr>
        <p:grpSpPr>
          <a:xfrm>
            <a:off x="983603" y="700914"/>
            <a:ext cx="1519906" cy="1519906"/>
            <a:chOff x="495600" y="388450"/>
            <a:chExt cx="1982400" cy="1982400"/>
          </a:xfrm>
        </p:grpSpPr>
        <p:sp>
          <p:nvSpPr>
            <p:cNvPr id="440" name="Google Shape;440;p39"/>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41" name="Google Shape;441;p39"/>
            <p:cNvPicPr preferRelativeResize="0"/>
            <p:nvPr/>
          </p:nvPicPr>
          <p:blipFill rotWithShape="1">
            <a:blip r:embed="rId3">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914400" rtl="0" algn="l">
              <a:lnSpc>
                <a:spcPct val="100000"/>
              </a:lnSpc>
              <a:spcBef>
                <a:spcPts val="0"/>
              </a:spcBef>
              <a:spcAft>
                <a:spcPts val="0"/>
              </a:spcAft>
              <a:buSzPts val="5600"/>
              <a:buNone/>
            </a:pPr>
            <a:r>
              <a:rPr lang="en"/>
              <a:t>    Objectifs d’</a:t>
            </a:r>
            <a:r>
              <a:rPr b="1" lang="en"/>
              <a:t>acquisition de savoirs</a:t>
            </a:r>
            <a:endParaRPr b="1"/>
          </a:p>
        </p:txBody>
      </p:sp>
      <p:sp>
        <p:nvSpPr>
          <p:cNvPr id="89" name="Google Shape;89;p4"/>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457200" lvl="0" marL="457200" rtl="0" algn="l">
              <a:lnSpc>
                <a:spcPct val="100000"/>
              </a:lnSpc>
              <a:spcBef>
                <a:spcPts val="0"/>
              </a:spcBef>
              <a:spcAft>
                <a:spcPts val="0"/>
              </a:spcAft>
              <a:buSzPts val="3600"/>
              <a:buNone/>
            </a:pPr>
            <a:r>
              <a:rPr b="1" lang="en">
                <a:solidFill>
                  <a:srgbClr val="FFFFFF"/>
                </a:solidFill>
              </a:rPr>
              <a:t>Approche psychologique </a:t>
            </a:r>
            <a:endParaRPr b="1">
              <a:solidFill>
                <a:srgbClr val="FFFFFF"/>
              </a:solidFill>
            </a:endParaRPr>
          </a:p>
          <a:p>
            <a:pPr indent="0" lvl="0" marL="0" rtl="0" algn="l">
              <a:lnSpc>
                <a:spcPct val="100000"/>
              </a:lnSpc>
              <a:spcBef>
                <a:spcPts val="0"/>
              </a:spcBef>
              <a:spcAft>
                <a:spcPts val="0"/>
              </a:spcAft>
              <a:buSzPts val="3600"/>
              <a:buNone/>
            </a:pPr>
            <a:r>
              <a:t/>
            </a:r>
            <a:endParaRPr b="1" sz="3000">
              <a:solidFill>
                <a:srgbClr val="FFFFFF"/>
              </a:solidFill>
            </a:endParaRPr>
          </a:p>
          <a:p>
            <a:pPr indent="-412750" lvl="1" marL="685800" marR="0" rtl="0" algn="l">
              <a:lnSpc>
                <a:spcPct val="100000"/>
              </a:lnSpc>
              <a:spcBef>
                <a:spcPts val="600"/>
              </a:spcBef>
              <a:spcAft>
                <a:spcPts val="0"/>
              </a:spcAft>
              <a:buClr>
                <a:srgbClr val="CCCCCC"/>
              </a:buClr>
              <a:buSzPts val="3000"/>
              <a:buFont typeface="Comfortaa"/>
              <a:buChar char="👉"/>
            </a:pPr>
            <a:r>
              <a:rPr lang="en" sz="3000"/>
              <a:t>Connaissance de l’homme en interaction avec un ordinateur</a:t>
            </a:r>
            <a:endParaRPr sz="3000"/>
          </a:p>
          <a:p>
            <a:pPr indent="-412750" lvl="1" marL="685800" marR="0" rtl="0" algn="l">
              <a:lnSpc>
                <a:spcPct val="100000"/>
              </a:lnSpc>
              <a:spcBef>
                <a:spcPts val="600"/>
              </a:spcBef>
              <a:spcAft>
                <a:spcPts val="0"/>
              </a:spcAft>
              <a:buClr>
                <a:srgbClr val="CCCCCC"/>
              </a:buClr>
              <a:buSzPts val="3000"/>
              <a:buFont typeface="Comfortaa"/>
              <a:buChar char="👉"/>
            </a:pPr>
            <a:r>
              <a:rPr lang="en" sz="3000"/>
              <a:t>Quelques notions : </a:t>
            </a:r>
            <a:r>
              <a:rPr lang="en" sz="3000">
                <a:solidFill>
                  <a:srgbClr val="FFFFFF"/>
                </a:solidFill>
              </a:rPr>
              <a:t>mémoire </a:t>
            </a:r>
            <a:r>
              <a:rPr lang="en" sz="3000"/>
              <a:t>et</a:t>
            </a:r>
            <a:r>
              <a:rPr lang="en" sz="3000">
                <a:solidFill>
                  <a:srgbClr val="FFFFFF"/>
                </a:solidFill>
              </a:rPr>
              <a:t> perception</a:t>
            </a:r>
            <a:endParaRPr sz="3000">
              <a:solidFill>
                <a:srgbClr val="FFFFFF"/>
              </a:solidFill>
            </a:endParaRPr>
          </a:p>
          <a:p>
            <a:pPr indent="0" lvl="0" marL="0" marR="0" rtl="0" algn="l">
              <a:lnSpc>
                <a:spcPct val="100000"/>
              </a:lnSpc>
              <a:spcBef>
                <a:spcPts val="600"/>
              </a:spcBef>
              <a:spcAft>
                <a:spcPts val="0"/>
              </a:spcAft>
              <a:buSzPts val="3600"/>
              <a:buNone/>
            </a:pPr>
            <a:r>
              <a:t/>
            </a:r>
            <a:endParaRPr sz="3000"/>
          </a:p>
          <a:p>
            <a:pPr indent="457200" lvl="0" marL="457200" rtl="0" algn="l">
              <a:lnSpc>
                <a:spcPct val="100000"/>
              </a:lnSpc>
              <a:spcBef>
                <a:spcPts val="2000"/>
              </a:spcBef>
              <a:spcAft>
                <a:spcPts val="0"/>
              </a:spcAft>
              <a:buSzPts val="3600"/>
              <a:buNone/>
            </a:pPr>
            <a:r>
              <a:rPr b="1" lang="en">
                <a:solidFill>
                  <a:srgbClr val="FFFFFF"/>
                </a:solidFill>
              </a:rPr>
              <a:t>Approche ergonomique</a:t>
            </a:r>
            <a:endParaRPr b="1">
              <a:solidFill>
                <a:srgbClr val="FFFFFF"/>
              </a:solidFill>
            </a:endParaRPr>
          </a:p>
          <a:p>
            <a:pPr indent="457200" lvl="0" marL="457200" rtl="0" algn="l">
              <a:lnSpc>
                <a:spcPct val="100000"/>
              </a:lnSpc>
              <a:spcBef>
                <a:spcPts val="2000"/>
              </a:spcBef>
              <a:spcAft>
                <a:spcPts val="0"/>
              </a:spcAft>
              <a:buSzPts val="3600"/>
              <a:buNone/>
            </a:pPr>
            <a:r>
              <a:t/>
            </a:r>
            <a:endParaRPr b="1" sz="3000">
              <a:solidFill>
                <a:srgbClr val="FFFFFF"/>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t>Démarche d’</a:t>
            </a:r>
            <a:r>
              <a:rPr lang="en" sz="3000">
                <a:solidFill>
                  <a:srgbClr val="FFFFFF"/>
                </a:solidFill>
              </a:rPr>
              <a:t>analyse</a:t>
            </a:r>
            <a:r>
              <a:rPr lang="en" sz="3000"/>
              <a:t> des conduites d’un </a:t>
            </a:r>
            <a:r>
              <a:rPr b="1" lang="en" sz="3000">
                <a:solidFill>
                  <a:srgbClr val="00FFFF"/>
                </a:solidFill>
              </a:rPr>
              <a:t>utilisateur</a:t>
            </a:r>
            <a:endParaRPr b="1">
              <a:solidFill>
                <a:srgbClr val="00FFFF"/>
              </a:solidFill>
            </a:endParaRPr>
          </a:p>
        </p:txBody>
      </p:sp>
      <p:sp>
        <p:nvSpPr>
          <p:cNvPr id="90" name="Google Shape;90;p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91" name="Google Shape;91;p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1000"/>
                                        <p:tgtEl>
                                          <p:spTgt spid="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6" st="6"/>
                                            </p:txEl>
                                          </p:spTgt>
                                        </p:tgtEl>
                                        <p:attrNameLst>
                                          <p:attrName>style.visibility</p:attrName>
                                        </p:attrNameLst>
                                      </p:cBhvr>
                                      <p:to>
                                        <p:strVal val="visible"/>
                                      </p:to>
                                    </p:set>
                                    <p:animEffect filter="fade" transition="in">
                                      <p:cBhvr>
                                        <p:cTn dur="1000"/>
                                        <p:tgtEl>
                                          <p:spTgt spid="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7" st="7"/>
                                            </p:txEl>
                                          </p:spTgt>
                                        </p:tgtEl>
                                        <p:attrNameLst>
                                          <p:attrName>style.visibility</p:attrName>
                                        </p:attrNameLst>
                                      </p:cBhvr>
                                      <p:to>
                                        <p:strVal val="visible"/>
                                      </p:to>
                                    </p:set>
                                    <p:animEffect filter="fade" transition="in">
                                      <p:cBhvr>
                                        <p:cTn dur="1000"/>
                                        <p:tgtEl>
                                          <p:spTgt spid="8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mémoire : 2 fonctions</a:t>
            </a:r>
            <a:endParaRPr b="1"/>
          </a:p>
        </p:txBody>
      </p:sp>
      <p:sp>
        <p:nvSpPr>
          <p:cNvPr id="447" name="Google Shape;447;p40"/>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90000"/>
              </a:lnSpc>
              <a:spcBef>
                <a:spcPts val="0"/>
              </a:spcBef>
              <a:spcAft>
                <a:spcPts val="0"/>
              </a:spcAft>
              <a:buClr>
                <a:srgbClr val="000000"/>
              </a:buClr>
              <a:buSzPts val="2220"/>
              <a:buFont typeface="Arial"/>
              <a:buNone/>
            </a:pPr>
            <a:r>
              <a:rPr lang="en">
                <a:solidFill>
                  <a:srgbClr val="CCCCCC"/>
                </a:solidFill>
              </a:rPr>
              <a:t>Capacité de retenir, de rappeler et de reconnaître l’information traitée</a:t>
            </a:r>
            <a:endParaRPr>
              <a:solidFill>
                <a:srgbClr val="CCCCCC"/>
              </a:solidFill>
            </a:endParaRPr>
          </a:p>
          <a:p>
            <a:pPr indent="0" lvl="0" marL="0" rtl="0" algn="l">
              <a:lnSpc>
                <a:spcPct val="90000"/>
              </a:lnSpc>
              <a:spcBef>
                <a:spcPts val="2000"/>
              </a:spcBef>
              <a:spcAft>
                <a:spcPts val="0"/>
              </a:spcAft>
              <a:buClr>
                <a:srgbClr val="000000"/>
              </a:buClr>
              <a:buSzPts val="2220"/>
              <a:buFont typeface="Arial"/>
              <a:buNone/>
            </a:pPr>
            <a:r>
              <a:rPr lang="en">
                <a:solidFill>
                  <a:srgbClr val="CCCCCC"/>
                </a:solidFill>
              </a:rPr>
              <a:t>Deux fonctions :</a:t>
            </a:r>
            <a:endParaRPr>
              <a:solidFill>
                <a:srgbClr val="CCCCCC"/>
              </a:solidFill>
            </a:endParaRPr>
          </a:p>
          <a:p>
            <a:pPr indent="-342900" lvl="0" marL="342900" rtl="0" algn="l">
              <a:lnSpc>
                <a:spcPct val="90000"/>
              </a:lnSpc>
              <a:spcBef>
                <a:spcPts val="2000"/>
              </a:spcBef>
              <a:spcAft>
                <a:spcPts val="0"/>
              </a:spcAft>
              <a:buClr>
                <a:srgbClr val="CCCCCC"/>
              </a:buClr>
              <a:buSzPts val="3600"/>
              <a:buFont typeface="Noto Sans Symbols"/>
              <a:buChar char="⬜"/>
            </a:pPr>
            <a:r>
              <a:rPr b="1" lang="en">
                <a:solidFill>
                  <a:srgbClr val="CCCCCC"/>
                </a:solidFill>
              </a:rPr>
              <a:t>Rétention</a:t>
            </a:r>
            <a:r>
              <a:rPr lang="en">
                <a:solidFill>
                  <a:srgbClr val="CCCCCC"/>
                </a:solidFill>
              </a:rPr>
              <a:t> : stockage de l'information dans la structure cognitive</a:t>
            </a:r>
            <a:endParaRPr>
              <a:solidFill>
                <a:srgbClr val="CCCCCC"/>
              </a:solidFill>
            </a:endParaRPr>
          </a:p>
          <a:p>
            <a:pPr indent="-342900" lvl="0" marL="342900" rtl="0" algn="l">
              <a:lnSpc>
                <a:spcPct val="90000"/>
              </a:lnSpc>
              <a:spcBef>
                <a:spcPts val="2000"/>
              </a:spcBef>
              <a:spcAft>
                <a:spcPts val="0"/>
              </a:spcAft>
              <a:buClr>
                <a:srgbClr val="CCCCCC"/>
              </a:buClr>
              <a:buSzPts val="3600"/>
              <a:buFont typeface="Noto Sans Symbols"/>
              <a:buChar char="⬜"/>
            </a:pPr>
            <a:r>
              <a:rPr b="1" lang="en">
                <a:solidFill>
                  <a:srgbClr val="CCCCCC"/>
                </a:solidFill>
              </a:rPr>
              <a:t>Rappel</a:t>
            </a:r>
            <a:r>
              <a:rPr lang="en">
                <a:solidFill>
                  <a:srgbClr val="CCCCCC"/>
                </a:solidFill>
              </a:rPr>
              <a:t> : retour dans le champ de la conscience d’information déjà stockée dans la structure cognitive</a:t>
            </a:r>
            <a:endParaRPr>
              <a:solidFill>
                <a:srgbClr val="CCCCCC"/>
              </a:solidFill>
            </a:endParaRPr>
          </a:p>
          <a:p>
            <a:pPr indent="0" lvl="0" marL="0" rtl="0" algn="l">
              <a:lnSpc>
                <a:spcPct val="90000"/>
              </a:lnSpc>
              <a:spcBef>
                <a:spcPts val="2000"/>
              </a:spcBef>
              <a:spcAft>
                <a:spcPts val="0"/>
              </a:spcAft>
              <a:buClr>
                <a:srgbClr val="000000"/>
              </a:buClr>
              <a:buSzPts val="2220"/>
              <a:buFont typeface="Arial"/>
              <a:buNone/>
            </a:pPr>
            <a:r>
              <a:rPr lang="en">
                <a:solidFill>
                  <a:srgbClr val="CCCCCC"/>
                </a:solidFill>
              </a:rPr>
              <a:t>Trois sortes de mémoire différentes : mémoire sensorielle, Mémoire à Court Terme (ou Mémoire de Travail), Mémoire à Long Terme</a:t>
            </a:r>
            <a:endParaRPr>
              <a:solidFill>
                <a:srgbClr val="CCCCCC"/>
              </a:solidFill>
            </a:endParaRPr>
          </a:p>
        </p:txBody>
      </p:sp>
      <p:sp>
        <p:nvSpPr>
          <p:cNvPr id="448" name="Google Shape;448;p4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49" name="Google Shape;449;p4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1000"/>
                                        <p:tgtEl>
                                          <p:spTgt spid="4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1000"/>
                                        <p:tgtEl>
                                          <p:spTgt spid="4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1000"/>
                                        <p:tgtEl>
                                          <p:spTgt spid="4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animEffect filter="fade" transition="in">
                                      <p:cBhvr>
                                        <p:cTn dur="1000"/>
                                        <p:tgtEl>
                                          <p:spTgt spid="4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animEffect filter="fade" transition="in">
                                      <p:cBhvr>
                                        <p:cTn dur="1000"/>
                                        <p:tgtEl>
                                          <p:spTgt spid="4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mémoire : 3 structures</a:t>
            </a:r>
            <a:endParaRPr b="1"/>
          </a:p>
        </p:txBody>
      </p:sp>
      <p:sp>
        <p:nvSpPr>
          <p:cNvPr id="455" name="Google Shape;455;p41"/>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0" lvl="0" marL="1714500" rtl="0" algn="l">
              <a:lnSpc>
                <a:spcPct val="100000"/>
              </a:lnSpc>
              <a:spcBef>
                <a:spcPts val="0"/>
              </a:spcBef>
              <a:spcAft>
                <a:spcPts val="0"/>
              </a:spcAft>
              <a:buSzPts val="3600"/>
              <a:buNone/>
            </a:pPr>
            <a:r>
              <a:t/>
            </a:r>
            <a:endParaRPr>
              <a:solidFill>
                <a:srgbClr val="CCCCCC"/>
              </a:solidFill>
            </a:endParaRPr>
          </a:p>
        </p:txBody>
      </p:sp>
      <p:sp>
        <p:nvSpPr>
          <p:cNvPr id="456" name="Google Shape;456;p4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57" name="Google Shape;457;p41"/>
          <p:cNvPicPr preferRelativeResize="0"/>
          <p:nvPr/>
        </p:nvPicPr>
        <p:blipFill rotWithShape="1">
          <a:blip r:embed="rId3">
            <a:alphaModFix/>
          </a:blip>
          <a:srcRect b="0" l="0" r="0" t="0"/>
          <a:stretch/>
        </p:blipFill>
        <p:spPr>
          <a:xfrm>
            <a:off x="1334000" y="2304950"/>
            <a:ext cx="10861383" cy="7021500"/>
          </a:xfrm>
          <a:prstGeom prst="rect">
            <a:avLst/>
          </a:prstGeom>
          <a:noFill/>
          <a:ln>
            <a:noFill/>
          </a:ln>
        </p:spPr>
      </p:pic>
      <p:pic>
        <p:nvPicPr>
          <p:cNvPr id="458" name="Google Shape;458;p41"/>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Mémoire, Utilisateur &amp; Interfaces</a:t>
            </a:r>
            <a:endParaRPr b="1"/>
          </a:p>
        </p:txBody>
      </p:sp>
      <p:sp>
        <p:nvSpPr>
          <p:cNvPr id="464" name="Google Shape;464;p42"/>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80000"/>
              </a:lnSpc>
              <a:spcBef>
                <a:spcPts val="0"/>
              </a:spcBef>
              <a:spcAft>
                <a:spcPts val="0"/>
              </a:spcAft>
              <a:buClr>
                <a:srgbClr val="CCCCCC"/>
              </a:buClr>
              <a:buSzPts val="3000"/>
              <a:buFont typeface="Comfortaa"/>
              <a:buChar char="⬜"/>
            </a:pPr>
            <a:r>
              <a:rPr b="1" lang="en" sz="3000">
                <a:solidFill>
                  <a:srgbClr val="CCCCCC"/>
                </a:solidFill>
              </a:rPr>
              <a:t>Limiter le recours à la mémorisation. </a:t>
            </a:r>
            <a:endParaRPr sz="3000">
              <a:solidFill>
                <a:srgbClr val="CCCCCC"/>
              </a:solidFill>
            </a:endParaRPr>
          </a:p>
          <a:p>
            <a:pPr indent="-342900" lvl="0" marL="342900" rtl="0" algn="l">
              <a:lnSpc>
                <a:spcPct val="80000"/>
              </a:lnSpc>
              <a:spcBef>
                <a:spcPts val="2000"/>
              </a:spcBef>
              <a:spcAft>
                <a:spcPts val="0"/>
              </a:spcAft>
              <a:buClr>
                <a:srgbClr val="CCCCCC"/>
              </a:buClr>
              <a:buSzPts val="3000"/>
              <a:buFont typeface="Noto Sans Symbols"/>
              <a:buChar char="⬜"/>
            </a:pPr>
            <a:r>
              <a:rPr b="1" lang="en" sz="3000">
                <a:solidFill>
                  <a:srgbClr val="CCCCCC"/>
                </a:solidFill>
              </a:rPr>
              <a:t>Le cas des sites Web </a:t>
            </a:r>
            <a:r>
              <a:rPr lang="en" sz="3000">
                <a:solidFill>
                  <a:srgbClr val="CCCCCC"/>
                </a:solidFill>
              </a:rPr>
              <a:t>: </a:t>
            </a:r>
            <a:endParaRPr sz="3000">
              <a:solidFill>
                <a:srgbClr val="CCCCCC"/>
              </a:solidFill>
            </a:endParaRPr>
          </a:p>
          <a:p>
            <a:pPr indent="0" lvl="0" marL="342900" rtl="0" algn="l">
              <a:lnSpc>
                <a:spcPct val="80000"/>
              </a:lnSpc>
              <a:spcBef>
                <a:spcPts val="600"/>
              </a:spcBef>
              <a:spcAft>
                <a:spcPts val="0"/>
              </a:spcAft>
              <a:buClr>
                <a:srgbClr val="000000"/>
              </a:buClr>
              <a:buSzPts val="1100"/>
              <a:buFont typeface="Arial"/>
              <a:buNone/>
            </a:pPr>
            <a:r>
              <a:rPr lang="en" sz="3000">
                <a:solidFill>
                  <a:srgbClr val="CCCCCC"/>
                </a:solidFill>
              </a:rPr>
              <a:t>l'utilisateur doit savoir d'où il vient et où il peut aller. </a:t>
            </a:r>
            <a:endParaRPr sz="3000">
              <a:solidFill>
                <a:srgbClr val="CCCCCC"/>
              </a:solidFill>
            </a:endParaRPr>
          </a:p>
          <a:p>
            <a:pPr indent="0" lvl="0" marL="342900" rtl="0" algn="l">
              <a:lnSpc>
                <a:spcPct val="80000"/>
              </a:lnSpc>
              <a:spcBef>
                <a:spcPts val="600"/>
              </a:spcBef>
              <a:spcAft>
                <a:spcPts val="0"/>
              </a:spcAft>
              <a:buClr>
                <a:srgbClr val="000000"/>
              </a:buClr>
              <a:buSzPts val="1100"/>
              <a:buFont typeface="Arial"/>
              <a:buNone/>
            </a:pPr>
            <a:r>
              <a:rPr lang="en" sz="3000">
                <a:solidFill>
                  <a:srgbClr val="CCCCCC"/>
                </a:solidFill>
              </a:rPr>
              <a:t>L'utilisateur ne devrait pas avoir à revenir à la page d'accueil pour savoir quelles informations sont disponibles sur le site. </a:t>
            </a:r>
            <a:endParaRPr sz="3000">
              <a:solidFill>
                <a:srgbClr val="CCCCCC"/>
              </a:solidFill>
            </a:endParaRPr>
          </a:p>
          <a:p>
            <a:pPr indent="0" lvl="0" marL="342900" rtl="0" algn="l">
              <a:lnSpc>
                <a:spcPct val="80000"/>
              </a:lnSpc>
              <a:spcBef>
                <a:spcPts val="600"/>
              </a:spcBef>
              <a:spcAft>
                <a:spcPts val="0"/>
              </a:spcAft>
              <a:buClr>
                <a:srgbClr val="000000"/>
              </a:buClr>
              <a:buSzPts val="1100"/>
              <a:buFont typeface="Arial"/>
              <a:buNone/>
            </a:pPr>
            <a:r>
              <a:rPr lang="en" sz="3000">
                <a:solidFill>
                  <a:srgbClr val="CCCCCC"/>
                </a:solidFill>
              </a:rPr>
              <a:t>l'utilisateur ne devrait mémoriser ni la structure, ni les rubriques d'un site pour pouvoir trouver l'information qu'il cherche. (l'utilisateur risque d'oublier l'objectif de consultation qui l'a d'abord amené sur le site). </a:t>
            </a:r>
            <a:endParaRPr sz="3000">
              <a:solidFill>
                <a:srgbClr val="CCCCCC"/>
              </a:solidFill>
            </a:endParaRPr>
          </a:p>
          <a:p>
            <a:pPr indent="-342900" lvl="0" marL="342900" rtl="0" algn="l">
              <a:lnSpc>
                <a:spcPct val="80000"/>
              </a:lnSpc>
              <a:spcBef>
                <a:spcPts val="2000"/>
              </a:spcBef>
              <a:spcAft>
                <a:spcPts val="0"/>
              </a:spcAft>
              <a:buClr>
                <a:srgbClr val="CCCCCC"/>
              </a:buClr>
              <a:buSzPts val="3000"/>
              <a:buFont typeface="Noto Sans Symbols"/>
              <a:buChar char="⬜"/>
            </a:pPr>
            <a:r>
              <a:rPr b="1" lang="en" sz="3000">
                <a:solidFill>
                  <a:srgbClr val="CCCCCC"/>
                </a:solidFill>
              </a:rPr>
              <a:t>Le cas des systèmes interactifs traditionnels</a:t>
            </a:r>
            <a:r>
              <a:rPr lang="en" sz="3000">
                <a:solidFill>
                  <a:srgbClr val="CCCCCC"/>
                </a:solidFill>
              </a:rPr>
              <a:t> :</a:t>
            </a:r>
            <a:endParaRPr sz="3000">
              <a:solidFill>
                <a:srgbClr val="CCCCCC"/>
              </a:solidFill>
            </a:endParaRPr>
          </a:p>
          <a:p>
            <a:pPr indent="0" lvl="0" marL="342900" rtl="0" algn="l">
              <a:lnSpc>
                <a:spcPct val="80000"/>
              </a:lnSpc>
              <a:spcBef>
                <a:spcPts val="600"/>
              </a:spcBef>
              <a:spcAft>
                <a:spcPts val="0"/>
              </a:spcAft>
              <a:buClr>
                <a:srgbClr val="000000"/>
              </a:buClr>
              <a:buSzPts val="1100"/>
              <a:buFont typeface="Arial"/>
              <a:buNone/>
            </a:pPr>
            <a:r>
              <a:rPr lang="en" sz="3000">
                <a:solidFill>
                  <a:srgbClr val="CCCCCC"/>
                </a:solidFill>
              </a:rPr>
              <a:t> les menus présentent l'ensemble des commandes possibles.</a:t>
            </a:r>
            <a:endParaRPr sz="3000">
              <a:solidFill>
                <a:srgbClr val="CCCCCC"/>
              </a:solidFill>
            </a:endParaRPr>
          </a:p>
          <a:p>
            <a:pPr indent="0" lvl="0" marL="342900" rtl="0" algn="l">
              <a:lnSpc>
                <a:spcPct val="80000"/>
              </a:lnSpc>
              <a:spcBef>
                <a:spcPts val="600"/>
              </a:spcBef>
              <a:spcAft>
                <a:spcPts val="0"/>
              </a:spcAft>
              <a:buClr>
                <a:srgbClr val="000000"/>
              </a:buClr>
              <a:buSzPts val="1100"/>
              <a:buFont typeface="Arial"/>
              <a:buNone/>
            </a:pPr>
            <a:r>
              <a:rPr lang="en" sz="3000">
                <a:solidFill>
                  <a:srgbClr val="CCCCCC"/>
                </a:solidFill>
              </a:rPr>
              <a:t> leur disponibilité renseigne l'utilisateur sur ses dernières actions. </a:t>
            </a:r>
            <a:endParaRPr sz="3000">
              <a:solidFill>
                <a:srgbClr val="CCCCCC"/>
              </a:solidFill>
            </a:endParaRPr>
          </a:p>
          <a:p>
            <a:pPr indent="0" lvl="0" marL="342900" rtl="0" algn="l">
              <a:lnSpc>
                <a:spcPct val="80000"/>
              </a:lnSpc>
              <a:spcBef>
                <a:spcPts val="600"/>
              </a:spcBef>
              <a:spcAft>
                <a:spcPts val="0"/>
              </a:spcAft>
              <a:buClr>
                <a:srgbClr val="000000"/>
              </a:buClr>
              <a:buSzPts val="1100"/>
              <a:buNone/>
            </a:pPr>
            <a:r>
              <a:rPr lang="en" sz="3000">
                <a:solidFill>
                  <a:srgbClr val="CCCCCC"/>
                </a:solidFill>
              </a:rPr>
              <a:t> Ex du traitement de texte : en regardant les options disponibles du menu "édition", on peut connaître la dernière action réalisée.</a:t>
            </a:r>
            <a:endParaRPr sz="3000">
              <a:solidFill>
                <a:srgbClr val="CCCCCC"/>
              </a:solidFill>
            </a:endParaRPr>
          </a:p>
        </p:txBody>
      </p:sp>
      <p:sp>
        <p:nvSpPr>
          <p:cNvPr id="465" name="Google Shape;465;p4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66" name="Google Shape;466;p42"/>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animEffect filter="fade" transition="in">
                                      <p:cBhvr>
                                        <p:cTn dur="1000"/>
                                        <p:tgtEl>
                                          <p:spTgt spid="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animEffect filter="fade" transition="in">
                                      <p:cBhvr>
                                        <p:cTn dur="1000"/>
                                        <p:tgtEl>
                                          <p:spTgt spid="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animEffect filter="fade" transition="in">
                                      <p:cBhvr>
                                        <p:cTn dur="1000"/>
                                        <p:tgtEl>
                                          <p:spTgt spid="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animEffect filter="fade" transition="in">
                                      <p:cBhvr>
                                        <p:cTn dur="1000"/>
                                        <p:tgtEl>
                                          <p:spTgt spid="4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4" st="4"/>
                                            </p:txEl>
                                          </p:spTgt>
                                        </p:tgtEl>
                                        <p:attrNameLst>
                                          <p:attrName>style.visibility</p:attrName>
                                        </p:attrNameLst>
                                      </p:cBhvr>
                                      <p:to>
                                        <p:strVal val="visible"/>
                                      </p:to>
                                    </p:set>
                                    <p:animEffect filter="fade" transition="in">
                                      <p:cBhvr>
                                        <p:cTn dur="1000"/>
                                        <p:tgtEl>
                                          <p:spTgt spid="4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5" st="5"/>
                                            </p:txEl>
                                          </p:spTgt>
                                        </p:tgtEl>
                                        <p:attrNameLst>
                                          <p:attrName>style.visibility</p:attrName>
                                        </p:attrNameLst>
                                      </p:cBhvr>
                                      <p:to>
                                        <p:strVal val="visible"/>
                                      </p:to>
                                    </p:set>
                                    <p:animEffect filter="fade" transition="in">
                                      <p:cBhvr>
                                        <p:cTn dur="1000"/>
                                        <p:tgtEl>
                                          <p:spTgt spid="4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6" st="6"/>
                                            </p:txEl>
                                          </p:spTgt>
                                        </p:tgtEl>
                                        <p:attrNameLst>
                                          <p:attrName>style.visibility</p:attrName>
                                        </p:attrNameLst>
                                      </p:cBhvr>
                                      <p:to>
                                        <p:strVal val="visible"/>
                                      </p:to>
                                    </p:set>
                                    <p:animEffect filter="fade" transition="in">
                                      <p:cBhvr>
                                        <p:cTn dur="1000"/>
                                        <p:tgtEl>
                                          <p:spTgt spid="4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7" st="7"/>
                                            </p:txEl>
                                          </p:spTgt>
                                        </p:tgtEl>
                                        <p:attrNameLst>
                                          <p:attrName>style.visibility</p:attrName>
                                        </p:attrNameLst>
                                      </p:cBhvr>
                                      <p:to>
                                        <p:strVal val="visible"/>
                                      </p:to>
                                    </p:set>
                                    <p:animEffect filter="fade" transition="in">
                                      <p:cBhvr>
                                        <p:cTn dur="1000"/>
                                        <p:tgtEl>
                                          <p:spTgt spid="4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xEl>
                                              <p:pRg end="8" st="8"/>
                                            </p:txEl>
                                          </p:spTgt>
                                        </p:tgtEl>
                                        <p:attrNameLst>
                                          <p:attrName>style.visibility</p:attrName>
                                        </p:attrNameLst>
                                      </p:cBhvr>
                                      <p:to>
                                        <p:strVal val="visible"/>
                                      </p:to>
                                    </p:set>
                                    <p:animEffect filter="fade" transition="in">
                                      <p:cBhvr>
                                        <p:cTn dur="1000"/>
                                        <p:tgtEl>
                                          <p:spTgt spid="46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perception</a:t>
            </a:r>
            <a:endParaRPr b="1"/>
          </a:p>
        </p:txBody>
      </p:sp>
      <p:sp>
        <p:nvSpPr>
          <p:cNvPr id="472" name="Google Shape;472;p43"/>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rgbClr val="000000"/>
              </a:buClr>
              <a:buSzPts val="2400"/>
              <a:buFont typeface="Arial"/>
              <a:buNone/>
            </a:pPr>
            <a:r>
              <a:rPr lang="en">
                <a:solidFill>
                  <a:srgbClr val="CCCCCC"/>
                </a:solidFill>
              </a:rPr>
              <a:t>Face à un écran, l’utilisateur perçoit des informations</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Que dire des lois générales de la perception ?</a:t>
            </a:r>
            <a:endParaRPr>
              <a:solidFill>
                <a:srgbClr val="CCCCCC"/>
              </a:solidFill>
            </a:endParaRPr>
          </a:p>
          <a:p>
            <a:pPr indent="0" lvl="0" marL="0" rtl="0" algn="l">
              <a:lnSpc>
                <a:spcPct val="100000"/>
              </a:lnSpc>
              <a:spcBef>
                <a:spcPts val="2000"/>
              </a:spcBef>
              <a:spcAft>
                <a:spcPts val="0"/>
              </a:spcAft>
              <a:buClr>
                <a:srgbClr val="000000"/>
              </a:buClr>
              <a:buSzPts val="2400"/>
              <a:buFont typeface="Arial"/>
              <a:buNone/>
            </a:pPr>
            <a:r>
              <a:rPr lang="en">
                <a:solidFill>
                  <a:srgbClr val="CCCCCC"/>
                </a:solidFill>
              </a:rPr>
              <a:t>Pour vous, de quoi dépend la perception ?</a:t>
            </a:r>
            <a:endParaRPr>
              <a:solidFill>
                <a:srgbClr val="CCCCCC"/>
              </a:solidFill>
            </a:endParaRPr>
          </a:p>
          <a:p>
            <a:pPr indent="0" lvl="0" marL="342900" rtl="0" algn="l">
              <a:lnSpc>
                <a:spcPct val="80000"/>
              </a:lnSpc>
              <a:spcBef>
                <a:spcPts val="600"/>
              </a:spcBef>
              <a:spcAft>
                <a:spcPts val="0"/>
              </a:spcAft>
              <a:buClr>
                <a:srgbClr val="000000"/>
              </a:buClr>
              <a:buSzPts val="1100"/>
              <a:buNone/>
            </a:pPr>
            <a:r>
              <a:t/>
            </a:r>
            <a:endParaRPr b="1">
              <a:solidFill>
                <a:srgbClr val="CCCCCC"/>
              </a:solidFill>
            </a:endParaRPr>
          </a:p>
        </p:txBody>
      </p:sp>
      <p:sp>
        <p:nvSpPr>
          <p:cNvPr id="473" name="Google Shape;473;p4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74" name="Google Shape;474;p43"/>
          <p:cNvPicPr preferRelativeResize="0"/>
          <p:nvPr/>
        </p:nvPicPr>
        <p:blipFill rotWithShape="1">
          <a:blip r:embed="rId3">
            <a:alphaModFix/>
          </a:blip>
          <a:srcRect b="0" l="0" r="0" t="0"/>
          <a:stretch/>
        </p:blipFill>
        <p:spPr>
          <a:xfrm>
            <a:off x="1182100" y="959350"/>
            <a:ext cx="1007525" cy="10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10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10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1000"/>
                                        <p:tgtEl>
                                          <p:spTgt spid="4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animEffect filter="fade" transition="in">
                                      <p:cBhvr>
                                        <p:cTn dur="1000"/>
                                        <p:tgtEl>
                                          <p:spTgt spid="4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3 : de quoi dépend </a:t>
            </a:r>
            <a:br>
              <a:rPr lang="en">
                <a:solidFill>
                  <a:srgbClr val="0000FF"/>
                </a:solidFill>
                <a:highlight>
                  <a:srgbClr val="FFFF00"/>
                </a:highlight>
              </a:rPr>
            </a:br>
            <a:r>
              <a:rPr lang="en">
                <a:solidFill>
                  <a:srgbClr val="0000FF"/>
                </a:solidFill>
                <a:highlight>
                  <a:srgbClr val="FFFF00"/>
                </a:highlight>
              </a:rPr>
              <a:t>														la perception ?</a:t>
            </a:r>
            <a:endParaRPr b="1">
              <a:solidFill>
                <a:srgbClr val="0000FF"/>
              </a:solidFill>
              <a:highlight>
                <a:srgbClr val="FFFF00"/>
              </a:highlight>
            </a:endParaRPr>
          </a:p>
        </p:txBody>
      </p:sp>
      <p:sp>
        <p:nvSpPr>
          <p:cNvPr id="480" name="Google Shape;480;p44"/>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rgbClr val="000000"/>
              </a:buClr>
              <a:buSzPts val="2400"/>
              <a:buFont typeface="Arial"/>
              <a:buNone/>
            </a:pPr>
            <a:r>
              <a:rPr lang="en"/>
              <a:t>Voici une petite expérimentation</a:t>
            </a:r>
            <a:r>
              <a:rPr lang="en">
                <a:solidFill>
                  <a:srgbClr val="CCCCCC"/>
                </a:solidFill>
              </a:rPr>
              <a:t>.</a:t>
            </a:r>
            <a:endParaRPr>
              <a:solidFill>
                <a:srgbClr val="CCCCCC"/>
              </a:solidFill>
            </a:endParaRPr>
          </a:p>
        </p:txBody>
      </p:sp>
      <p:sp>
        <p:nvSpPr>
          <p:cNvPr id="481" name="Google Shape;481;p4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descr="Mission Impossible Theme Song Trap Remix&#10;Remix by 2Scratch&#10;🔥Download: https://goo.gl/hMGBZd&#10;&#10;🎧 Follow TrapMusicHD 🎧&#10;Facebook: https://www.facebook.com/TrapMusicHD&#10;Twitter: https://twitter.com/TrapMusicHD&#10;Soundcloud: https://soundcloud.com/trapmusichd&#10;Instagram: http://instagram.com/trapmusichdtv&#10;VK: http://vk.com/trapmusichdtv&#10;Snapchat: TrapMusicHD&#10;Musical.ly: TrapMusicHD&#10;&#10;💎 Follow 2Scratch 💎&#10;Facebook: https://www.facebook.com/twoscratch&#10;Twitter: https://twitter.com/twoscratch&#10;Soundcloud: https://soundcloud.com/2scratch&#10;Instagram: https://www.instagram.com/justin_tumeh&#10;&#10;🎶 HD Family 🎶&#10;RapMusicHD: https://goo.gl/J1Noub&#10;BassMusicHD: https://goo.gl/0RN70B&#10;ChillMusicHD: https://goo.gl/EXAoAh&#10;HouseMusicHD: https://goo.gl/l51Abz&#10;EDMMusicHD: https://goo.gl/iGNNwY&#10;GanjaMusicHD: https://goo.gl/fXdWrL&#10;&#10;All 'Sunday - Funday' uploads: https://goo.gl/G4KK1d&#10;&#10;✅ All Copyright free music playlist: http://goo.gl/lo248y" id="482" name="Google Shape;482;p44" title="Mission Impossible Theme Song Trap Remix">
            <a:hlinkClick r:id="rId3"/>
          </p:cNvPr>
          <p:cNvPicPr preferRelativeResize="0"/>
          <p:nvPr/>
        </p:nvPicPr>
        <p:blipFill rotWithShape="1">
          <a:blip r:embed="rId4">
            <a:alphaModFix/>
          </a:blip>
          <a:srcRect b="0" l="0" r="0" t="0"/>
          <a:stretch/>
        </p:blipFill>
        <p:spPr>
          <a:xfrm>
            <a:off x="15894825" y="0"/>
            <a:ext cx="2393176" cy="1794875"/>
          </a:xfrm>
          <a:prstGeom prst="rect">
            <a:avLst/>
          </a:prstGeom>
          <a:noFill/>
          <a:ln>
            <a:noFill/>
          </a:ln>
        </p:spPr>
      </p:pic>
      <p:sp>
        <p:nvSpPr>
          <p:cNvPr id="483" name="Google Shape;483;p44"/>
          <p:cNvSpPr/>
          <p:nvPr/>
        </p:nvSpPr>
        <p:spPr>
          <a:xfrm rot="10800000">
            <a:off x="15015300" y="-2675"/>
            <a:ext cx="3272700" cy="2366700"/>
          </a:xfrm>
          <a:prstGeom prst="rtTriangle">
            <a:avLst/>
          </a:prstGeom>
          <a:solidFill>
            <a:srgbClr val="000000">
              <a:alpha val="9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44"/>
          <p:cNvGrpSpPr/>
          <p:nvPr/>
        </p:nvGrpSpPr>
        <p:grpSpPr>
          <a:xfrm>
            <a:off x="983603" y="700914"/>
            <a:ext cx="1519906" cy="1519906"/>
            <a:chOff x="495600" y="388450"/>
            <a:chExt cx="1982400" cy="1982400"/>
          </a:xfrm>
        </p:grpSpPr>
        <p:sp>
          <p:nvSpPr>
            <p:cNvPr id="485" name="Google Shape;485;p44"/>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486" name="Google Shape;486;p44"/>
            <p:cNvPicPr preferRelativeResize="0"/>
            <p:nvPr/>
          </p:nvPicPr>
          <p:blipFill rotWithShape="1">
            <a:blip r:embed="rId5">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animEffect filter="fade" transition="in">
                                      <p:cBhvr>
                                        <p:cTn dur="1000"/>
                                        <p:tgtEl>
                                          <p:spTgt spid="48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G1</a:t>
            </a:r>
            <a:endParaRPr/>
          </a:p>
        </p:txBody>
      </p:sp>
      <p:sp>
        <p:nvSpPr>
          <p:cNvPr id="492" name="Google Shape;492;p45"/>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Clr>
                <a:srgbClr val="000000"/>
              </a:buClr>
              <a:buSzPts val="5600"/>
              <a:buFont typeface="Arial"/>
              <a:buNone/>
            </a:pPr>
            <a:r>
              <a:rPr lang="en" sz="3000">
                <a:solidFill>
                  <a:srgbClr val="CCCCCC"/>
                </a:solidFill>
              </a:rPr>
              <a:t>A </a:t>
            </a:r>
            <a:r>
              <a:rPr b="1" lang="en" sz="3000" u="sng">
                <a:solidFill>
                  <a:srgbClr val="CCCCCC"/>
                </a:solidFill>
              </a:rPr>
              <a:t>chaque figure</a:t>
            </a:r>
            <a:r>
              <a:rPr lang="en" sz="3000">
                <a:solidFill>
                  <a:srgbClr val="CCCCCC"/>
                </a:solidFill>
              </a:rPr>
              <a:t> présentée vous devez noter ce que vous voyez sur une feuille.</a:t>
            </a:r>
            <a:endParaRPr sz="3000">
              <a:solidFill>
                <a:srgbClr val="CCCCCC"/>
              </a:solidFill>
            </a:endParaRPr>
          </a:p>
          <a:p>
            <a:pPr indent="0" lvl="0" marL="0" rtl="0" algn="ctr">
              <a:lnSpc>
                <a:spcPct val="100000"/>
              </a:lnSpc>
              <a:spcBef>
                <a:spcPts val="0"/>
              </a:spcBef>
              <a:spcAft>
                <a:spcPts val="0"/>
              </a:spcAft>
              <a:buClr>
                <a:srgbClr val="000000"/>
              </a:buClr>
              <a:buSzPts val="5600"/>
              <a:buFont typeface="Arial"/>
              <a:buNone/>
            </a:pPr>
            <a:r>
              <a:t/>
            </a:r>
            <a:endParaRPr sz="3000">
              <a:solidFill>
                <a:srgbClr val="CCCCCC"/>
              </a:solidFill>
            </a:endParaRPr>
          </a:p>
          <a:p>
            <a:pPr indent="0" lvl="0" marL="0" rtl="0" algn="ctr">
              <a:lnSpc>
                <a:spcPct val="100000"/>
              </a:lnSpc>
              <a:spcBef>
                <a:spcPts val="0"/>
              </a:spcBef>
              <a:spcAft>
                <a:spcPts val="0"/>
              </a:spcAft>
              <a:buClr>
                <a:srgbClr val="000000"/>
              </a:buClr>
              <a:buSzPts val="5600"/>
              <a:buFont typeface="Arial"/>
              <a:buNone/>
            </a:pPr>
            <a:r>
              <a:rPr lang="en" sz="3000">
                <a:solidFill>
                  <a:srgbClr val="CCCCCC"/>
                </a:solidFill>
              </a:rPr>
              <a:t>Chaque figure reste à l ’écran </a:t>
            </a:r>
            <a:r>
              <a:rPr lang="en" sz="3000"/>
              <a:t>quelques</a:t>
            </a:r>
            <a:r>
              <a:rPr lang="en" sz="3000">
                <a:solidFill>
                  <a:srgbClr val="CCCCCC"/>
                </a:solidFill>
              </a:rPr>
              <a:t> secondes. </a:t>
            </a:r>
            <a:endParaRPr sz="3000">
              <a:solidFill>
                <a:srgbClr val="CCCCCC"/>
              </a:solidFill>
            </a:endParaRPr>
          </a:p>
          <a:p>
            <a:pPr indent="0" lvl="0" marL="0" rtl="0" algn="ctr">
              <a:lnSpc>
                <a:spcPct val="100000"/>
              </a:lnSpc>
              <a:spcBef>
                <a:spcPts val="0"/>
              </a:spcBef>
              <a:spcAft>
                <a:spcPts val="0"/>
              </a:spcAft>
              <a:buClr>
                <a:srgbClr val="000000"/>
              </a:buClr>
              <a:buSzPts val="5600"/>
              <a:buFont typeface="Arial"/>
              <a:buNone/>
            </a:pPr>
            <a:r>
              <a:t/>
            </a:r>
            <a:endParaRPr sz="3000">
              <a:solidFill>
                <a:srgbClr val="CCCCCC"/>
              </a:solidFill>
            </a:endParaRPr>
          </a:p>
          <a:p>
            <a:pPr indent="0" lvl="0" marL="0" rtl="0" algn="ctr">
              <a:lnSpc>
                <a:spcPct val="100000"/>
              </a:lnSpc>
              <a:spcBef>
                <a:spcPts val="0"/>
              </a:spcBef>
              <a:spcAft>
                <a:spcPts val="0"/>
              </a:spcAft>
              <a:buSzPts val="5600"/>
              <a:buNone/>
            </a:pPr>
            <a:r>
              <a:rPr lang="en" sz="3000">
                <a:solidFill>
                  <a:srgbClr val="CCCCCC"/>
                </a:solidFill>
              </a:rPr>
              <a:t>L ’exercice est INDIVIDUEL.</a:t>
            </a:r>
            <a:endParaRPr sz="3000">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6" name="Shape 496"/>
        <p:cNvGrpSpPr/>
        <p:nvPr/>
      </p:nvGrpSpPr>
      <p:grpSpPr>
        <a:xfrm>
          <a:off x="0" y="0"/>
          <a:ext cx="0" cy="0"/>
          <a:chOff x="0" y="0"/>
          <a:chExt cx="0" cy="0"/>
        </a:xfrm>
      </p:grpSpPr>
      <p:pic>
        <p:nvPicPr>
          <p:cNvPr id="497" name="Google Shape;497;p46"/>
          <p:cNvPicPr preferRelativeResize="0"/>
          <p:nvPr/>
        </p:nvPicPr>
        <p:blipFill rotWithShape="1">
          <a:blip r:embed="rId3">
            <a:alphaModFix/>
          </a:blip>
          <a:srcRect b="50000" l="1370" r="75248" t="17832"/>
          <a:stretch/>
        </p:blipFill>
        <p:spPr>
          <a:xfrm>
            <a:off x="6684700" y="2446813"/>
            <a:ext cx="4918612" cy="5393375"/>
          </a:xfrm>
          <a:prstGeom prst="rect">
            <a:avLst/>
          </a:prstGeom>
          <a:noFill/>
          <a:ln>
            <a:noFill/>
          </a:ln>
        </p:spPr>
      </p:pic>
      <p:sp>
        <p:nvSpPr>
          <p:cNvPr id="498" name="Google Shape;498;p4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499" name="Google Shape;499;p46"/>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1</a:t>
            </a:r>
            <a:endParaRPr b="1" i="0" sz="4800" u="none" cap="none" strike="noStrike">
              <a:solidFill>
                <a:srgbClr val="CCCCCC"/>
              </a:solidFill>
              <a:latin typeface="Comfortaa"/>
              <a:ea typeface="Comfortaa"/>
              <a:cs typeface="Comfortaa"/>
              <a:sym typeface="Comfortaa"/>
            </a:endParaRPr>
          </a:p>
        </p:txBody>
      </p:sp>
      <p:sp>
        <p:nvSpPr>
          <p:cNvPr id="500" name="Google Shape;500;p4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01" name="Google Shape;501;p46"/>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5" name="Shape 505"/>
        <p:cNvGrpSpPr/>
        <p:nvPr/>
      </p:nvGrpSpPr>
      <p:grpSpPr>
        <a:xfrm>
          <a:off x="0" y="0"/>
          <a:ext cx="0" cy="0"/>
          <a:chOff x="0" y="0"/>
          <a:chExt cx="0" cy="0"/>
        </a:xfrm>
      </p:grpSpPr>
      <p:pic>
        <p:nvPicPr>
          <p:cNvPr id="506" name="Google Shape;506;p47"/>
          <p:cNvPicPr preferRelativeResize="0"/>
          <p:nvPr/>
        </p:nvPicPr>
        <p:blipFill rotWithShape="1">
          <a:blip r:embed="rId3">
            <a:alphaModFix/>
          </a:blip>
          <a:srcRect b="50000" l="24926" r="51692" t="17832"/>
          <a:stretch/>
        </p:blipFill>
        <p:spPr>
          <a:xfrm>
            <a:off x="6684700" y="2446813"/>
            <a:ext cx="4918612" cy="5393375"/>
          </a:xfrm>
          <a:prstGeom prst="rect">
            <a:avLst/>
          </a:prstGeom>
          <a:noFill/>
          <a:ln>
            <a:noFill/>
          </a:ln>
        </p:spPr>
      </p:pic>
      <p:sp>
        <p:nvSpPr>
          <p:cNvPr id="507" name="Google Shape;507;p4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08" name="Google Shape;508;p47"/>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2</a:t>
            </a:r>
            <a:endParaRPr b="1" i="0" sz="4800" u="none" cap="none" strike="noStrike">
              <a:solidFill>
                <a:srgbClr val="CCCCCC"/>
              </a:solidFill>
              <a:latin typeface="Comfortaa"/>
              <a:ea typeface="Comfortaa"/>
              <a:cs typeface="Comfortaa"/>
              <a:sym typeface="Comfortaa"/>
            </a:endParaRPr>
          </a:p>
        </p:txBody>
      </p:sp>
      <p:sp>
        <p:nvSpPr>
          <p:cNvPr id="509" name="Google Shape;509;p4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10" name="Google Shape;510;p47"/>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4" name="Shape 514"/>
        <p:cNvGrpSpPr/>
        <p:nvPr/>
      </p:nvGrpSpPr>
      <p:grpSpPr>
        <a:xfrm>
          <a:off x="0" y="0"/>
          <a:ext cx="0" cy="0"/>
          <a:chOff x="0" y="0"/>
          <a:chExt cx="0" cy="0"/>
        </a:xfrm>
      </p:grpSpPr>
      <p:pic>
        <p:nvPicPr>
          <p:cNvPr id="515" name="Google Shape;515;p48"/>
          <p:cNvPicPr preferRelativeResize="0"/>
          <p:nvPr/>
        </p:nvPicPr>
        <p:blipFill rotWithShape="1">
          <a:blip r:embed="rId3">
            <a:alphaModFix/>
          </a:blip>
          <a:srcRect b="50000" l="48647" r="27970" t="17832"/>
          <a:stretch/>
        </p:blipFill>
        <p:spPr>
          <a:xfrm>
            <a:off x="6684700" y="2446813"/>
            <a:ext cx="4918612" cy="5393375"/>
          </a:xfrm>
          <a:prstGeom prst="rect">
            <a:avLst/>
          </a:prstGeom>
          <a:noFill/>
          <a:ln>
            <a:noFill/>
          </a:ln>
        </p:spPr>
      </p:pic>
      <p:sp>
        <p:nvSpPr>
          <p:cNvPr id="516" name="Google Shape;516;p4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17" name="Google Shape;517;p48"/>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3</a:t>
            </a:r>
            <a:endParaRPr b="1" i="0" sz="4800" u="none" cap="none" strike="noStrike">
              <a:solidFill>
                <a:srgbClr val="CCCCCC"/>
              </a:solidFill>
              <a:latin typeface="Comfortaa"/>
              <a:ea typeface="Comfortaa"/>
              <a:cs typeface="Comfortaa"/>
              <a:sym typeface="Comfortaa"/>
            </a:endParaRPr>
          </a:p>
        </p:txBody>
      </p:sp>
      <p:sp>
        <p:nvSpPr>
          <p:cNvPr id="518" name="Google Shape;518;p4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19" name="Google Shape;519;p48"/>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3" name="Shape 523"/>
        <p:cNvGrpSpPr/>
        <p:nvPr/>
      </p:nvGrpSpPr>
      <p:grpSpPr>
        <a:xfrm>
          <a:off x="0" y="0"/>
          <a:ext cx="0" cy="0"/>
          <a:chOff x="0" y="0"/>
          <a:chExt cx="0" cy="0"/>
        </a:xfrm>
      </p:grpSpPr>
      <p:pic>
        <p:nvPicPr>
          <p:cNvPr id="524" name="Google Shape;524;p49"/>
          <p:cNvPicPr preferRelativeResize="0"/>
          <p:nvPr/>
        </p:nvPicPr>
        <p:blipFill rotWithShape="1">
          <a:blip r:embed="rId3">
            <a:alphaModFix/>
          </a:blip>
          <a:srcRect b="50000" l="72567" r="4051" t="17832"/>
          <a:stretch/>
        </p:blipFill>
        <p:spPr>
          <a:xfrm>
            <a:off x="6684700" y="2446813"/>
            <a:ext cx="4918612" cy="5393375"/>
          </a:xfrm>
          <a:prstGeom prst="rect">
            <a:avLst/>
          </a:prstGeom>
          <a:noFill/>
          <a:ln>
            <a:noFill/>
          </a:ln>
        </p:spPr>
      </p:pic>
      <p:sp>
        <p:nvSpPr>
          <p:cNvPr id="525" name="Google Shape;525;p4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26" name="Google Shape;526;p49"/>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4</a:t>
            </a:r>
            <a:endParaRPr b="1" i="0" sz="4800" u="none" cap="none" strike="noStrike">
              <a:solidFill>
                <a:srgbClr val="CCCCCC"/>
              </a:solidFill>
              <a:latin typeface="Comfortaa"/>
              <a:ea typeface="Comfortaa"/>
              <a:cs typeface="Comfortaa"/>
              <a:sym typeface="Comfortaa"/>
            </a:endParaRPr>
          </a:p>
        </p:txBody>
      </p:sp>
      <p:sp>
        <p:nvSpPr>
          <p:cNvPr id="527" name="Google Shape;527;p4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28" name="Google Shape;528;p49"/>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Déroulement du cours</a:t>
            </a:r>
            <a:endParaRPr b="1"/>
          </a:p>
        </p:txBody>
      </p:sp>
      <p:sp>
        <p:nvSpPr>
          <p:cNvPr id="97" name="Google Shape;97;p5"/>
          <p:cNvSpPr txBox="1"/>
          <p:nvPr>
            <p:ph idx="1" type="body"/>
          </p:nvPr>
        </p:nvSpPr>
        <p:spPr>
          <a:xfrm>
            <a:off x="1334000" y="2304950"/>
            <a:ext cx="7374000" cy="7021500"/>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DDDDDD"/>
              </a:buClr>
              <a:buSzPts val="3000"/>
              <a:buFont typeface="Noto Sans Symbols"/>
              <a:buChar char="⬜"/>
            </a:pPr>
            <a:r>
              <a:rPr b="1" lang="en" sz="3000">
                <a:solidFill>
                  <a:srgbClr val="FFFFFF"/>
                </a:solidFill>
              </a:rPr>
              <a:t>3 SESSIONS </a:t>
            </a:r>
            <a:r>
              <a:rPr lang="en" sz="3000">
                <a:solidFill>
                  <a:srgbClr val="FFFFFF"/>
                </a:solidFill>
              </a:rPr>
              <a:t>( 2h )</a:t>
            </a:r>
            <a:endParaRPr sz="3000">
              <a:solidFill>
                <a:srgbClr val="FFFFFF"/>
              </a:solidFill>
              <a:highlight>
                <a:srgbClr val="A61C00"/>
              </a:highlight>
            </a:endParaRPr>
          </a:p>
          <a:p>
            <a:pPr indent="0" lvl="0" marL="342900" rtl="0" algn="l">
              <a:lnSpc>
                <a:spcPct val="100000"/>
              </a:lnSpc>
              <a:spcBef>
                <a:spcPts val="0"/>
              </a:spcBef>
              <a:spcAft>
                <a:spcPts val="0"/>
              </a:spcAft>
              <a:buSzPts val="3600"/>
              <a:buNone/>
            </a:pPr>
            <a:r>
              <a:t/>
            </a:r>
            <a:endParaRPr b="1" sz="600">
              <a:solidFill>
                <a:srgbClr val="FFFFFF"/>
              </a:solidFill>
              <a:highlight>
                <a:srgbClr val="A61C00"/>
              </a:highlight>
            </a:endParaRPr>
          </a:p>
          <a:p>
            <a:pPr indent="-342900" lvl="0" marL="457200" rtl="0" algn="l">
              <a:lnSpc>
                <a:spcPct val="115000"/>
              </a:lnSpc>
              <a:spcBef>
                <a:spcPts val="1800"/>
              </a:spcBef>
              <a:spcAft>
                <a:spcPts val="0"/>
              </a:spcAft>
              <a:buClr>
                <a:srgbClr val="FFFFFF"/>
              </a:buClr>
              <a:buSzPts val="1800"/>
              <a:buChar char="➔"/>
            </a:pPr>
            <a:r>
              <a:rPr b="1" lang="en" sz="1800">
                <a:solidFill>
                  <a:srgbClr val="FFFFFF"/>
                </a:solidFill>
                <a:highlight>
                  <a:srgbClr val="A61C00"/>
                </a:highlight>
              </a:rPr>
              <a:t>Session 1</a:t>
            </a:r>
            <a:endParaRPr sz="1800">
              <a:solidFill>
                <a:srgbClr val="FFFFFF"/>
              </a:solidFill>
              <a:highlight>
                <a:srgbClr val="980000"/>
              </a:highlight>
            </a:endParaRPr>
          </a:p>
          <a:p>
            <a:pPr indent="0" lvl="0" marL="457200" rtl="0" algn="l">
              <a:lnSpc>
                <a:spcPct val="115000"/>
              </a:lnSpc>
              <a:spcBef>
                <a:spcPts val="600"/>
              </a:spcBef>
              <a:spcAft>
                <a:spcPts val="0"/>
              </a:spcAft>
              <a:buSzPts val="3600"/>
              <a:buNone/>
            </a:pPr>
            <a:r>
              <a:rPr lang="en" sz="1800">
                <a:solidFill>
                  <a:srgbClr val="FFFFFF"/>
                </a:solidFill>
                <a:highlight>
                  <a:srgbClr val="980000"/>
                </a:highlight>
              </a:rPr>
              <a:t>🗃️ Épisode I : Concepts de base</a:t>
            </a:r>
            <a:endParaRPr sz="1800">
              <a:solidFill>
                <a:srgbClr val="FFFFFF"/>
              </a:solidFill>
              <a:highlight>
                <a:srgbClr val="980000"/>
              </a:highlight>
            </a:endParaRPr>
          </a:p>
          <a:p>
            <a:pPr indent="-342900" lvl="0" marL="457200" rtl="0" algn="l">
              <a:lnSpc>
                <a:spcPct val="115000"/>
              </a:lnSpc>
              <a:spcBef>
                <a:spcPts val="1000"/>
              </a:spcBef>
              <a:spcAft>
                <a:spcPts val="0"/>
              </a:spcAft>
              <a:buClr>
                <a:srgbClr val="434343"/>
              </a:buClr>
              <a:buSzPts val="1800"/>
              <a:buChar char="➔"/>
            </a:pPr>
            <a:r>
              <a:rPr lang="en" sz="1800">
                <a:solidFill>
                  <a:srgbClr val="434343"/>
                </a:solidFill>
                <a:highlight>
                  <a:srgbClr val="FFFF00"/>
                </a:highlight>
              </a:rPr>
              <a:t>🚀 Mission 1 : différencier les concepts</a:t>
            </a:r>
            <a:endParaRPr sz="1800">
              <a:solidFill>
                <a:srgbClr val="434343"/>
              </a:solidFill>
              <a:highlight>
                <a:srgbClr val="FFFF00"/>
              </a:highlight>
            </a:endParaRPr>
          </a:p>
          <a:p>
            <a:pPr indent="-342900" lvl="0" marL="457200" rtl="0" algn="l">
              <a:lnSpc>
                <a:spcPct val="115000"/>
              </a:lnSpc>
              <a:spcBef>
                <a:spcPts val="1000"/>
              </a:spcBef>
              <a:spcAft>
                <a:spcPts val="0"/>
              </a:spcAft>
              <a:buClr>
                <a:srgbClr val="434343"/>
              </a:buClr>
              <a:buSzPts val="1800"/>
              <a:buFont typeface="Comfortaa"/>
              <a:buChar char="➔"/>
            </a:pPr>
            <a:r>
              <a:rPr lang="en" sz="1800">
                <a:solidFill>
                  <a:srgbClr val="FFFFFF"/>
                </a:solidFill>
                <a:highlight>
                  <a:srgbClr val="980000"/>
                </a:highlight>
              </a:rPr>
              <a:t>🗃️ Épisode II : Connaître l’utilisateur</a:t>
            </a:r>
            <a:endParaRPr/>
          </a:p>
          <a:p>
            <a:pPr indent="-342900" lvl="0" marL="457200" rtl="0" algn="l">
              <a:lnSpc>
                <a:spcPct val="115000"/>
              </a:lnSpc>
              <a:spcBef>
                <a:spcPts val="1000"/>
              </a:spcBef>
              <a:spcAft>
                <a:spcPts val="0"/>
              </a:spcAft>
              <a:buClr>
                <a:srgbClr val="434343"/>
              </a:buClr>
              <a:buSzPts val="1800"/>
              <a:buFont typeface="Comfortaa"/>
              <a:buChar char="➔"/>
            </a:pPr>
            <a:r>
              <a:rPr lang="en" sz="1800">
                <a:solidFill>
                  <a:srgbClr val="434343"/>
                </a:solidFill>
                <a:highlight>
                  <a:srgbClr val="FFFF00"/>
                </a:highlight>
              </a:rPr>
              <a:t>🚀 Mission 2 :  mise en place d’une expérimentation</a:t>
            </a:r>
            <a:endParaRPr sz="1800">
              <a:solidFill>
                <a:srgbClr val="FFFFFF"/>
              </a:solidFill>
              <a:highlight>
                <a:srgbClr val="980000"/>
              </a:highlight>
            </a:endParaRPr>
          </a:p>
          <a:p>
            <a:pPr indent="-342900" lvl="0" marL="457200" rtl="0" algn="l">
              <a:lnSpc>
                <a:spcPct val="115000"/>
              </a:lnSpc>
              <a:spcBef>
                <a:spcPts val="1000"/>
              </a:spcBef>
              <a:spcAft>
                <a:spcPts val="0"/>
              </a:spcAft>
              <a:buClr>
                <a:srgbClr val="434343"/>
              </a:buClr>
              <a:buSzPts val="1800"/>
              <a:buFont typeface="Comfortaa"/>
              <a:buChar char="➔"/>
            </a:pPr>
            <a:r>
              <a:rPr lang="en" sz="1800">
                <a:solidFill>
                  <a:srgbClr val="434343"/>
                </a:solidFill>
                <a:highlight>
                  <a:srgbClr val="FFFF00"/>
                </a:highlight>
              </a:rPr>
              <a:t>🚀 Mission 3 :  de quoi dépend la perception ?</a:t>
            </a:r>
            <a:endParaRPr sz="1800">
              <a:solidFill>
                <a:srgbClr val="434343"/>
              </a:solidFill>
              <a:highlight>
                <a:srgbClr val="FFFF00"/>
              </a:highlight>
            </a:endParaRPr>
          </a:p>
          <a:p>
            <a:pPr indent="-342900" lvl="0" marL="457200" rtl="0" algn="l">
              <a:lnSpc>
                <a:spcPct val="115000"/>
              </a:lnSpc>
              <a:spcBef>
                <a:spcPts val="1000"/>
              </a:spcBef>
              <a:spcAft>
                <a:spcPts val="0"/>
              </a:spcAft>
              <a:buClr>
                <a:srgbClr val="FFFFFF"/>
              </a:buClr>
              <a:buSzPts val="1800"/>
              <a:buChar char="➔"/>
            </a:pPr>
            <a:r>
              <a:rPr b="1" lang="en" sz="1800">
                <a:solidFill>
                  <a:srgbClr val="FFFFFF"/>
                </a:solidFill>
                <a:highlight>
                  <a:srgbClr val="A61C00"/>
                </a:highlight>
              </a:rPr>
              <a:t>Session 2</a:t>
            </a:r>
            <a:endParaRPr b="1" sz="1800">
              <a:solidFill>
                <a:srgbClr val="000000"/>
              </a:solidFill>
            </a:endParaRPr>
          </a:p>
          <a:p>
            <a:pPr indent="0" lvl="0" marL="457200" rtl="0" algn="l">
              <a:lnSpc>
                <a:spcPct val="115000"/>
              </a:lnSpc>
              <a:spcBef>
                <a:spcPts val="600"/>
              </a:spcBef>
              <a:spcAft>
                <a:spcPts val="0"/>
              </a:spcAft>
              <a:buSzPts val="3600"/>
              <a:buNone/>
            </a:pPr>
            <a:r>
              <a:rPr lang="en" sz="1800">
                <a:solidFill>
                  <a:srgbClr val="FFFFFF"/>
                </a:solidFill>
                <a:highlight>
                  <a:srgbClr val="980000"/>
                </a:highlight>
              </a:rPr>
              <a:t>🗃️ Épisode III :Démarche ergonomique de  conception</a:t>
            </a:r>
            <a:endParaRPr sz="1800">
              <a:solidFill>
                <a:srgbClr val="FFFFFF"/>
              </a:solidFill>
              <a:highlight>
                <a:srgbClr val="980000"/>
              </a:highlight>
            </a:endParaRPr>
          </a:p>
          <a:p>
            <a:pPr indent="-342900" lvl="0" marL="457200" rtl="0" algn="l">
              <a:lnSpc>
                <a:spcPct val="115000"/>
              </a:lnSpc>
              <a:spcBef>
                <a:spcPts val="1000"/>
              </a:spcBef>
              <a:spcAft>
                <a:spcPts val="0"/>
              </a:spcAft>
              <a:buClr>
                <a:srgbClr val="FFFFFF"/>
              </a:buClr>
              <a:buSzPts val="1800"/>
              <a:buChar char="➔"/>
            </a:pPr>
            <a:r>
              <a:rPr b="1" lang="en" sz="1800">
                <a:solidFill>
                  <a:srgbClr val="FFFFFF"/>
                </a:solidFill>
                <a:highlight>
                  <a:srgbClr val="A61C00"/>
                </a:highlight>
              </a:rPr>
              <a:t>Session 3</a:t>
            </a:r>
            <a:endParaRPr b="1" sz="1800">
              <a:solidFill>
                <a:srgbClr val="000000"/>
              </a:solidFill>
            </a:endParaRPr>
          </a:p>
          <a:p>
            <a:pPr indent="-342900" lvl="0" marL="457200" rtl="0" algn="l">
              <a:lnSpc>
                <a:spcPct val="115000"/>
              </a:lnSpc>
              <a:spcBef>
                <a:spcPts val="1000"/>
              </a:spcBef>
              <a:spcAft>
                <a:spcPts val="0"/>
              </a:spcAft>
              <a:buClr>
                <a:srgbClr val="434343"/>
              </a:buClr>
              <a:buSzPts val="1800"/>
              <a:buChar char="➔"/>
            </a:pPr>
            <a:r>
              <a:rPr lang="en" sz="1800">
                <a:solidFill>
                  <a:srgbClr val="434343"/>
                </a:solidFill>
                <a:highlight>
                  <a:srgbClr val="FFFF00"/>
                </a:highlight>
              </a:rPr>
              <a:t>🚀 Mission 4 : maquettage Escape Game (SAE 1.05)</a:t>
            </a:r>
            <a:endParaRPr/>
          </a:p>
          <a:p>
            <a:pPr indent="0" lvl="0" marL="0" rtl="0" algn="l">
              <a:lnSpc>
                <a:spcPct val="100000"/>
              </a:lnSpc>
              <a:spcBef>
                <a:spcPts val="1000"/>
              </a:spcBef>
              <a:spcAft>
                <a:spcPts val="0"/>
              </a:spcAft>
              <a:buSzPts val="3600"/>
              <a:buNone/>
            </a:pPr>
            <a:r>
              <a:t/>
            </a:r>
            <a:endParaRPr b="1">
              <a:solidFill>
                <a:srgbClr val="FFFFFF"/>
              </a:solidFill>
            </a:endParaRPr>
          </a:p>
          <a:p>
            <a:pPr indent="0" lvl="0" marL="0" rtl="0" algn="l">
              <a:lnSpc>
                <a:spcPct val="100000"/>
              </a:lnSpc>
              <a:spcBef>
                <a:spcPts val="600"/>
              </a:spcBef>
              <a:spcAft>
                <a:spcPts val="0"/>
              </a:spcAft>
              <a:buSzPts val="3600"/>
              <a:buNone/>
            </a:pPr>
            <a:r>
              <a:t/>
            </a:r>
            <a:endParaRPr b="1" sz="3000">
              <a:solidFill>
                <a:srgbClr val="00FFFF"/>
              </a:solidFill>
            </a:endParaRPr>
          </a:p>
        </p:txBody>
      </p:sp>
      <p:sp>
        <p:nvSpPr>
          <p:cNvPr id="98" name="Google Shape;98;p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99" name="Google Shape;99;p5"/>
          <p:cNvPicPr preferRelativeResize="0"/>
          <p:nvPr/>
        </p:nvPicPr>
        <p:blipFill rotWithShape="1">
          <a:blip r:embed="rId3">
            <a:alphaModFix/>
          </a:blip>
          <a:srcRect b="0" l="0" r="0" t="0"/>
          <a:stretch/>
        </p:blipFill>
        <p:spPr>
          <a:xfrm>
            <a:off x="1333999"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1000"/>
                                        <p:tgtEl>
                                          <p:spTgt spid="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1000"/>
                                        <p:tgtEl>
                                          <p:spTgt spid="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1000"/>
                                        <p:tgtEl>
                                          <p:spTgt spid="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1000"/>
                                        <p:tgtEl>
                                          <p:spTgt spid="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1000"/>
                                        <p:tgtEl>
                                          <p:spTgt spid="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1000"/>
                                        <p:tgtEl>
                                          <p:spTgt spid="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1000"/>
                                        <p:tgtEl>
                                          <p:spTgt spid="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1000"/>
                                        <p:tgtEl>
                                          <p:spTgt spid="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1000"/>
                                        <p:tgtEl>
                                          <p:spTgt spid="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9" st="9"/>
                                            </p:txEl>
                                          </p:spTgt>
                                        </p:tgtEl>
                                        <p:attrNameLst>
                                          <p:attrName>style.visibility</p:attrName>
                                        </p:attrNameLst>
                                      </p:cBhvr>
                                      <p:to>
                                        <p:strVal val="visible"/>
                                      </p:to>
                                    </p:set>
                                    <p:animEffect filter="fade" transition="in">
                                      <p:cBhvr>
                                        <p:cTn dur="1000"/>
                                        <p:tgtEl>
                                          <p:spTgt spid="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0" st="10"/>
                                            </p:txEl>
                                          </p:spTgt>
                                        </p:tgtEl>
                                        <p:attrNameLst>
                                          <p:attrName>style.visibility</p:attrName>
                                        </p:attrNameLst>
                                      </p:cBhvr>
                                      <p:to>
                                        <p:strVal val="visible"/>
                                      </p:to>
                                    </p:set>
                                    <p:animEffect filter="fade" transition="in">
                                      <p:cBhvr>
                                        <p:cTn dur="1000"/>
                                        <p:tgtEl>
                                          <p:spTgt spid="9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1" st="11"/>
                                            </p:txEl>
                                          </p:spTgt>
                                        </p:tgtEl>
                                        <p:attrNameLst>
                                          <p:attrName>style.visibility</p:attrName>
                                        </p:attrNameLst>
                                      </p:cBhvr>
                                      <p:to>
                                        <p:strVal val="visible"/>
                                      </p:to>
                                    </p:set>
                                    <p:animEffect filter="fade" transition="in">
                                      <p:cBhvr>
                                        <p:cTn dur="1000"/>
                                        <p:tgtEl>
                                          <p:spTgt spid="9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2" st="12"/>
                                            </p:txEl>
                                          </p:spTgt>
                                        </p:tgtEl>
                                        <p:attrNameLst>
                                          <p:attrName>style.visibility</p:attrName>
                                        </p:attrNameLst>
                                      </p:cBhvr>
                                      <p:to>
                                        <p:strVal val="visible"/>
                                      </p:to>
                                    </p:set>
                                    <p:animEffect filter="fade" transition="in">
                                      <p:cBhvr>
                                        <p:cTn dur="1000"/>
                                        <p:tgtEl>
                                          <p:spTgt spid="9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3" st="13"/>
                                            </p:txEl>
                                          </p:spTgt>
                                        </p:tgtEl>
                                        <p:attrNameLst>
                                          <p:attrName>style.visibility</p:attrName>
                                        </p:attrNameLst>
                                      </p:cBhvr>
                                      <p:to>
                                        <p:strVal val="visible"/>
                                      </p:to>
                                    </p:set>
                                    <p:animEffect filter="fade" transition="in">
                                      <p:cBhvr>
                                        <p:cTn dur="1000"/>
                                        <p:tgtEl>
                                          <p:spTgt spid="9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32" name="Shape 532"/>
        <p:cNvGrpSpPr/>
        <p:nvPr/>
      </p:nvGrpSpPr>
      <p:grpSpPr>
        <a:xfrm>
          <a:off x="0" y="0"/>
          <a:ext cx="0" cy="0"/>
          <a:chOff x="0" y="0"/>
          <a:chExt cx="0" cy="0"/>
        </a:xfrm>
      </p:grpSpPr>
      <p:pic>
        <p:nvPicPr>
          <p:cNvPr id="533" name="Google Shape;533;p50"/>
          <p:cNvPicPr preferRelativeResize="0"/>
          <p:nvPr/>
        </p:nvPicPr>
        <p:blipFill rotWithShape="1">
          <a:blip r:embed="rId3">
            <a:alphaModFix/>
          </a:blip>
          <a:srcRect b="17144" l="2029" r="74589" t="50689"/>
          <a:stretch/>
        </p:blipFill>
        <p:spPr>
          <a:xfrm>
            <a:off x="6684700" y="2446813"/>
            <a:ext cx="4918612" cy="5393375"/>
          </a:xfrm>
          <a:prstGeom prst="rect">
            <a:avLst/>
          </a:prstGeom>
          <a:noFill/>
          <a:ln>
            <a:noFill/>
          </a:ln>
        </p:spPr>
      </p:pic>
      <p:sp>
        <p:nvSpPr>
          <p:cNvPr id="534" name="Google Shape;534;p5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35" name="Google Shape;535;p50"/>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5</a:t>
            </a:r>
            <a:endParaRPr b="1" i="0" sz="4800" u="none" cap="none" strike="noStrike">
              <a:solidFill>
                <a:srgbClr val="CCCCCC"/>
              </a:solidFill>
              <a:latin typeface="Comfortaa"/>
              <a:ea typeface="Comfortaa"/>
              <a:cs typeface="Comfortaa"/>
              <a:sym typeface="Comfortaa"/>
            </a:endParaRPr>
          </a:p>
        </p:txBody>
      </p:sp>
      <p:sp>
        <p:nvSpPr>
          <p:cNvPr id="536" name="Google Shape;536;p5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37" name="Google Shape;537;p50"/>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1" name="Shape 541"/>
        <p:cNvGrpSpPr/>
        <p:nvPr/>
      </p:nvGrpSpPr>
      <p:grpSpPr>
        <a:xfrm>
          <a:off x="0" y="0"/>
          <a:ext cx="0" cy="0"/>
          <a:chOff x="0" y="0"/>
          <a:chExt cx="0" cy="0"/>
        </a:xfrm>
      </p:grpSpPr>
      <p:pic>
        <p:nvPicPr>
          <p:cNvPr id="542" name="Google Shape;542;p51"/>
          <p:cNvPicPr preferRelativeResize="0"/>
          <p:nvPr/>
        </p:nvPicPr>
        <p:blipFill rotWithShape="1">
          <a:blip r:embed="rId3">
            <a:alphaModFix/>
          </a:blip>
          <a:srcRect b="17144" l="24498" r="52120" t="50689"/>
          <a:stretch/>
        </p:blipFill>
        <p:spPr>
          <a:xfrm>
            <a:off x="6684700" y="2446813"/>
            <a:ext cx="4918612" cy="5393375"/>
          </a:xfrm>
          <a:prstGeom prst="rect">
            <a:avLst/>
          </a:prstGeom>
          <a:noFill/>
          <a:ln>
            <a:noFill/>
          </a:ln>
        </p:spPr>
      </p:pic>
      <p:sp>
        <p:nvSpPr>
          <p:cNvPr id="543" name="Google Shape;543;p5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44" name="Google Shape;544;p51"/>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6</a:t>
            </a:r>
            <a:endParaRPr b="1" i="0" sz="4800" u="none" cap="none" strike="noStrike">
              <a:solidFill>
                <a:srgbClr val="CCCCCC"/>
              </a:solidFill>
              <a:latin typeface="Comfortaa"/>
              <a:ea typeface="Comfortaa"/>
              <a:cs typeface="Comfortaa"/>
              <a:sym typeface="Comfortaa"/>
            </a:endParaRPr>
          </a:p>
        </p:txBody>
      </p:sp>
      <p:sp>
        <p:nvSpPr>
          <p:cNvPr id="545" name="Google Shape;545;p5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46" name="Google Shape;546;p51"/>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0" name="Shape 550"/>
        <p:cNvGrpSpPr/>
        <p:nvPr/>
      </p:nvGrpSpPr>
      <p:grpSpPr>
        <a:xfrm>
          <a:off x="0" y="0"/>
          <a:ext cx="0" cy="0"/>
          <a:chOff x="0" y="0"/>
          <a:chExt cx="0" cy="0"/>
        </a:xfrm>
      </p:grpSpPr>
      <p:pic>
        <p:nvPicPr>
          <p:cNvPr id="551" name="Google Shape;551;p52"/>
          <p:cNvPicPr preferRelativeResize="0"/>
          <p:nvPr/>
        </p:nvPicPr>
        <p:blipFill rotWithShape="1">
          <a:blip r:embed="rId3">
            <a:alphaModFix/>
          </a:blip>
          <a:srcRect b="17144" l="48054" r="28564" t="50689"/>
          <a:stretch/>
        </p:blipFill>
        <p:spPr>
          <a:xfrm>
            <a:off x="6684700" y="2446813"/>
            <a:ext cx="4918612" cy="5393375"/>
          </a:xfrm>
          <a:prstGeom prst="rect">
            <a:avLst/>
          </a:prstGeom>
          <a:noFill/>
          <a:ln>
            <a:noFill/>
          </a:ln>
        </p:spPr>
      </p:pic>
      <p:sp>
        <p:nvSpPr>
          <p:cNvPr id="552" name="Google Shape;552;p5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53" name="Google Shape;553;p52"/>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7</a:t>
            </a:r>
            <a:endParaRPr b="1" i="0" sz="4800" u="none" cap="none" strike="noStrike">
              <a:solidFill>
                <a:srgbClr val="CCCCCC"/>
              </a:solidFill>
              <a:latin typeface="Comfortaa"/>
              <a:ea typeface="Comfortaa"/>
              <a:cs typeface="Comfortaa"/>
              <a:sym typeface="Comfortaa"/>
            </a:endParaRPr>
          </a:p>
        </p:txBody>
      </p:sp>
      <p:sp>
        <p:nvSpPr>
          <p:cNvPr id="554" name="Google Shape;554;p5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55" name="Google Shape;555;p52"/>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9" name="Shape 559"/>
        <p:cNvGrpSpPr/>
        <p:nvPr/>
      </p:nvGrpSpPr>
      <p:grpSpPr>
        <a:xfrm>
          <a:off x="0" y="0"/>
          <a:ext cx="0" cy="0"/>
          <a:chOff x="0" y="0"/>
          <a:chExt cx="0" cy="0"/>
        </a:xfrm>
      </p:grpSpPr>
      <p:pic>
        <p:nvPicPr>
          <p:cNvPr id="560" name="Google Shape;560;p53"/>
          <p:cNvPicPr preferRelativeResize="0"/>
          <p:nvPr/>
        </p:nvPicPr>
        <p:blipFill rotWithShape="1">
          <a:blip r:embed="rId3">
            <a:alphaModFix/>
          </a:blip>
          <a:srcRect b="17144" l="71248" r="5370" t="50689"/>
          <a:stretch/>
        </p:blipFill>
        <p:spPr>
          <a:xfrm>
            <a:off x="6684700" y="2446813"/>
            <a:ext cx="4918612" cy="5393375"/>
          </a:xfrm>
          <a:prstGeom prst="rect">
            <a:avLst/>
          </a:prstGeom>
          <a:noFill/>
          <a:ln>
            <a:noFill/>
          </a:ln>
        </p:spPr>
      </p:pic>
      <p:sp>
        <p:nvSpPr>
          <p:cNvPr id="561" name="Google Shape;561;p5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62" name="Google Shape;562;p53"/>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8</a:t>
            </a:r>
            <a:endParaRPr b="1" i="0" sz="4800" u="none" cap="none" strike="noStrike">
              <a:solidFill>
                <a:srgbClr val="CCCCCC"/>
              </a:solidFill>
              <a:latin typeface="Comfortaa"/>
              <a:ea typeface="Comfortaa"/>
              <a:cs typeface="Comfortaa"/>
              <a:sym typeface="Comfortaa"/>
            </a:endParaRPr>
          </a:p>
        </p:txBody>
      </p:sp>
      <p:sp>
        <p:nvSpPr>
          <p:cNvPr id="563" name="Google Shape;563;p5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64" name="Google Shape;564;p53"/>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STOP</a:t>
            </a:r>
            <a:endParaRPr/>
          </a:p>
        </p:txBody>
      </p:sp>
      <p:sp>
        <p:nvSpPr>
          <p:cNvPr id="570" name="Google Shape;570;p54"/>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5"/>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G2</a:t>
            </a:r>
            <a:endParaRPr/>
          </a:p>
        </p:txBody>
      </p:sp>
      <p:sp>
        <p:nvSpPr>
          <p:cNvPr id="576" name="Google Shape;576;p55"/>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Clr>
                <a:srgbClr val="000000"/>
              </a:buClr>
              <a:buSzPts val="1100"/>
              <a:buFont typeface="Arial"/>
              <a:buNone/>
            </a:pPr>
            <a:r>
              <a:rPr lang="en" sz="3000">
                <a:solidFill>
                  <a:srgbClr val="CCCCCC"/>
                </a:solidFill>
              </a:rPr>
              <a:t>A </a:t>
            </a:r>
            <a:r>
              <a:rPr b="1" lang="en" sz="3000" u="sng">
                <a:solidFill>
                  <a:srgbClr val="CCCCCC"/>
                </a:solidFill>
              </a:rPr>
              <a:t>chaque figure</a:t>
            </a:r>
            <a:r>
              <a:rPr lang="en" sz="3000">
                <a:solidFill>
                  <a:srgbClr val="CCCCCC"/>
                </a:solidFill>
              </a:rPr>
              <a:t> présentée vous devez noter ce que vous voyez sur une feuille.</a:t>
            </a:r>
            <a:endParaRPr sz="3000">
              <a:solidFill>
                <a:srgbClr val="CCCCCC"/>
              </a:solidFill>
            </a:endParaRPr>
          </a:p>
          <a:p>
            <a:pPr indent="0" lvl="0" marL="0" rtl="0" algn="ctr">
              <a:lnSpc>
                <a:spcPct val="100000"/>
              </a:lnSpc>
              <a:spcBef>
                <a:spcPts val="0"/>
              </a:spcBef>
              <a:spcAft>
                <a:spcPts val="0"/>
              </a:spcAft>
              <a:buClr>
                <a:srgbClr val="000000"/>
              </a:buClr>
              <a:buSzPts val="1100"/>
              <a:buFont typeface="Arial"/>
              <a:buNone/>
            </a:pPr>
            <a:r>
              <a:t/>
            </a:r>
            <a:endParaRPr sz="3000">
              <a:solidFill>
                <a:srgbClr val="CCCCCC"/>
              </a:solidFill>
            </a:endParaRPr>
          </a:p>
          <a:p>
            <a:pPr indent="0" lvl="0" marL="0" rtl="0" algn="ctr">
              <a:lnSpc>
                <a:spcPct val="100000"/>
              </a:lnSpc>
              <a:spcBef>
                <a:spcPts val="0"/>
              </a:spcBef>
              <a:spcAft>
                <a:spcPts val="0"/>
              </a:spcAft>
              <a:buClr>
                <a:srgbClr val="000000"/>
              </a:buClr>
              <a:buSzPts val="1100"/>
              <a:buFont typeface="Arial"/>
              <a:buNone/>
            </a:pPr>
            <a:r>
              <a:rPr lang="en" sz="3000">
                <a:solidFill>
                  <a:srgbClr val="CCCCCC"/>
                </a:solidFill>
              </a:rPr>
              <a:t>Chaque figure reste à l ’écran </a:t>
            </a:r>
            <a:r>
              <a:rPr lang="en" sz="3000"/>
              <a:t>quelques</a:t>
            </a:r>
            <a:r>
              <a:rPr lang="en" sz="3000">
                <a:solidFill>
                  <a:srgbClr val="CCCCCC"/>
                </a:solidFill>
              </a:rPr>
              <a:t> secondes. </a:t>
            </a:r>
            <a:endParaRPr sz="3000">
              <a:solidFill>
                <a:srgbClr val="CCCCCC"/>
              </a:solidFill>
            </a:endParaRPr>
          </a:p>
          <a:p>
            <a:pPr indent="0" lvl="0" marL="0" rtl="0" algn="ctr">
              <a:lnSpc>
                <a:spcPct val="100000"/>
              </a:lnSpc>
              <a:spcBef>
                <a:spcPts val="0"/>
              </a:spcBef>
              <a:spcAft>
                <a:spcPts val="0"/>
              </a:spcAft>
              <a:buClr>
                <a:srgbClr val="000000"/>
              </a:buClr>
              <a:buSzPts val="1100"/>
              <a:buFont typeface="Arial"/>
              <a:buNone/>
            </a:pPr>
            <a:r>
              <a:t/>
            </a:r>
            <a:endParaRPr sz="3000">
              <a:solidFill>
                <a:srgbClr val="CCCCCC"/>
              </a:solidFill>
            </a:endParaRPr>
          </a:p>
          <a:p>
            <a:pPr indent="0" lvl="0" marL="0" rtl="0" algn="ctr">
              <a:lnSpc>
                <a:spcPct val="100000"/>
              </a:lnSpc>
              <a:spcBef>
                <a:spcPts val="0"/>
              </a:spcBef>
              <a:spcAft>
                <a:spcPts val="0"/>
              </a:spcAft>
              <a:buSzPts val="5600"/>
              <a:buNone/>
            </a:pPr>
            <a:r>
              <a:rPr lang="en" sz="3000">
                <a:solidFill>
                  <a:srgbClr val="CCCCCC"/>
                </a:solidFill>
              </a:rPr>
              <a:t>L ’exercice est INDIVIDUEL.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0" name="Shape 580"/>
        <p:cNvGrpSpPr/>
        <p:nvPr/>
      </p:nvGrpSpPr>
      <p:grpSpPr>
        <a:xfrm>
          <a:off x="0" y="0"/>
          <a:ext cx="0" cy="0"/>
          <a:chOff x="0" y="0"/>
          <a:chExt cx="0" cy="0"/>
        </a:xfrm>
      </p:grpSpPr>
      <p:pic>
        <p:nvPicPr>
          <p:cNvPr id="581" name="Google Shape;581;p56"/>
          <p:cNvPicPr preferRelativeResize="0"/>
          <p:nvPr/>
        </p:nvPicPr>
        <p:blipFill rotWithShape="1">
          <a:blip r:embed="rId3">
            <a:alphaModFix/>
          </a:blip>
          <a:srcRect b="17144" l="71248" r="5370" t="50689"/>
          <a:stretch/>
        </p:blipFill>
        <p:spPr>
          <a:xfrm>
            <a:off x="6684700" y="2446813"/>
            <a:ext cx="4918612" cy="5393375"/>
          </a:xfrm>
          <a:prstGeom prst="rect">
            <a:avLst/>
          </a:prstGeom>
          <a:noFill/>
          <a:ln>
            <a:noFill/>
          </a:ln>
        </p:spPr>
      </p:pic>
      <p:sp>
        <p:nvSpPr>
          <p:cNvPr id="582" name="Google Shape;582;p5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83" name="Google Shape;583;p56"/>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1</a:t>
            </a:r>
            <a:endParaRPr b="1" i="0" sz="4800" u="none" cap="none" strike="noStrike">
              <a:solidFill>
                <a:srgbClr val="CCCCCC"/>
              </a:solidFill>
              <a:latin typeface="Comfortaa"/>
              <a:ea typeface="Comfortaa"/>
              <a:cs typeface="Comfortaa"/>
              <a:sym typeface="Comfortaa"/>
            </a:endParaRPr>
          </a:p>
        </p:txBody>
      </p:sp>
      <p:sp>
        <p:nvSpPr>
          <p:cNvPr id="584" name="Google Shape;584;p5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85" name="Google Shape;585;p56"/>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9" name="Shape 589"/>
        <p:cNvGrpSpPr/>
        <p:nvPr/>
      </p:nvGrpSpPr>
      <p:grpSpPr>
        <a:xfrm>
          <a:off x="0" y="0"/>
          <a:ext cx="0" cy="0"/>
          <a:chOff x="0" y="0"/>
          <a:chExt cx="0" cy="0"/>
        </a:xfrm>
      </p:grpSpPr>
      <p:pic>
        <p:nvPicPr>
          <p:cNvPr id="590" name="Google Shape;590;p57"/>
          <p:cNvPicPr preferRelativeResize="0"/>
          <p:nvPr/>
        </p:nvPicPr>
        <p:blipFill rotWithShape="1">
          <a:blip r:embed="rId3">
            <a:alphaModFix/>
          </a:blip>
          <a:srcRect b="17144" l="48054" r="28564" t="50689"/>
          <a:stretch/>
        </p:blipFill>
        <p:spPr>
          <a:xfrm>
            <a:off x="6684700" y="2446813"/>
            <a:ext cx="4918612" cy="5393375"/>
          </a:xfrm>
          <a:prstGeom prst="rect">
            <a:avLst/>
          </a:prstGeom>
          <a:noFill/>
          <a:ln>
            <a:noFill/>
          </a:ln>
        </p:spPr>
      </p:pic>
      <p:sp>
        <p:nvSpPr>
          <p:cNvPr id="591" name="Google Shape;591;p5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592" name="Google Shape;592;p57"/>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2</a:t>
            </a:r>
            <a:endParaRPr b="1" i="0" sz="4800" u="none" cap="none" strike="noStrike">
              <a:solidFill>
                <a:srgbClr val="CCCCCC"/>
              </a:solidFill>
              <a:latin typeface="Comfortaa"/>
              <a:ea typeface="Comfortaa"/>
              <a:cs typeface="Comfortaa"/>
              <a:sym typeface="Comfortaa"/>
            </a:endParaRPr>
          </a:p>
        </p:txBody>
      </p:sp>
      <p:sp>
        <p:nvSpPr>
          <p:cNvPr id="593" name="Google Shape;593;p5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594" name="Google Shape;594;p57"/>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8" name="Shape 598"/>
        <p:cNvGrpSpPr/>
        <p:nvPr/>
      </p:nvGrpSpPr>
      <p:grpSpPr>
        <a:xfrm>
          <a:off x="0" y="0"/>
          <a:ext cx="0" cy="0"/>
          <a:chOff x="0" y="0"/>
          <a:chExt cx="0" cy="0"/>
        </a:xfrm>
      </p:grpSpPr>
      <p:pic>
        <p:nvPicPr>
          <p:cNvPr id="599" name="Google Shape;599;p58"/>
          <p:cNvPicPr preferRelativeResize="0"/>
          <p:nvPr/>
        </p:nvPicPr>
        <p:blipFill rotWithShape="1">
          <a:blip r:embed="rId3">
            <a:alphaModFix/>
          </a:blip>
          <a:srcRect b="17144" l="24498" r="52120" t="50689"/>
          <a:stretch/>
        </p:blipFill>
        <p:spPr>
          <a:xfrm>
            <a:off x="6684700" y="2446813"/>
            <a:ext cx="4918612" cy="5393375"/>
          </a:xfrm>
          <a:prstGeom prst="rect">
            <a:avLst/>
          </a:prstGeom>
          <a:noFill/>
          <a:ln>
            <a:noFill/>
          </a:ln>
        </p:spPr>
      </p:pic>
      <p:sp>
        <p:nvSpPr>
          <p:cNvPr id="600" name="Google Shape;600;p5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01" name="Google Shape;601;p58"/>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3</a:t>
            </a:r>
            <a:endParaRPr b="1" i="0" sz="4800" u="none" cap="none" strike="noStrike">
              <a:solidFill>
                <a:srgbClr val="CCCCCC"/>
              </a:solidFill>
              <a:latin typeface="Comfortaa"/>
              <a:ea typeface="Comfortaa"/>
              <a:cs typeface="Comfortaa"/>
              <a:sym typeface="Comfortaa"/>
            </a:endParaRPr>
          </a:p>
        </p:txBody>
      </p:sp>
      <p:sp>
        <p:nvSpPr>
          <p:cNvPr id="602" name="Google Shape;602;p5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03" name="Google Shape;603;p58"/>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7" name="Shape 607"/>
        <p:cNvGrpSpPr/>
        <p:nvPr/>
      </p:nvGrpSpPr>
      <p:grpSpPr>
        <a:xfrm>
          <a:off x="0" y="0"/>
          <a:ext cx="0" cy="0"/>
          <a:chOff x="0" y="0"/>
          <a:chExt cx="0" cy="0"/>
        </a:xfrm>
      </p:grpSpPr>
      <p:pic>
        <p:nvPicPr>
          <p:cNvPr id="608" name="Google Shape;608;p59"/>
          <p:cNvPicPr preferRelativeResize="0"/>
          <p:nvPr/>
        </p:nvPicPr>
        <p:blipFill rotWithShape="1">
          <a:blip r:embed="rId3">
            <a:alphaModFix/>
          </a:blip>
          <a:srcRect b="17144" l="2029" r="74589" t="50689"/>
          <a:stretch/>
        </p:blipFill>
        <p:spPr>
          <a:xfrm>
            <a:off x="6684700" y="2446813"/>
            <a:ext cx="4918612" cy="5393375"/>
          </a:xfrm>
          <a:prstGeom prst="rect">
            <a:avLst/>
          </a:prstGeom>
          <a:noFill/>
          <a:ln>
            <a:noFill/>
          </a:ln>
        </p:spPr>
      </p:pic>
      <p:sp>
        <p:nvSpPr>
          <p:cNvPr id="609" name="Google Shape;609;p5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10" name="Google Shape;610;p59"/>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4</a:t>
            </a:r>
            <a:endParaRPr b="1" i="0" sz="4800" u="none" cap="none" strike="noStrike">
              <a:solidFill>
                <a:srgbClr val="CCCCCC"/>
              </a:solidFill>
              <a:latin typeface="Comfortaa"/>
              <a:ea typeface="Comfortaa"/>
              <a:cs typeface="Comfortaa"/>
              <a:sym typeface="Comfortaa"/>
            </a:endParaRPr>
          </a:p>
        </p:txBody>
      </p:sp>
      <p:sp>
        <p:nvSpPr>
          <p:cNvPr id="611" name="Google Shape;611;p5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12" name="Google Shape;612;p59"/>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pic>
        <p:nvPicPr>
          <p:cNvPr id="104" name="Google Shape;104;p6"/>
          <p:cNvPicPr preferRelativeResize="0"/>
          <p:nvPr/>
        </p:nvPicPr>
        <p:blipFill rotWithShape="1">
          <a:blip r:embed="rId3">
            <a:alphaModFix/>
          </a:blip>
          <a:srcRect b="0" l="0" r="0" t="0"/>
          <a:stretch/>
        </p:blipFill>
        <p:spPr>
          <a:xfrm>
            <a:off x="0" y="25"/>
            <a:ext cx="18288000" cy="10287000"/>
          </a:xfrm>
          <a:prstGeom prst="rect">
            <a:avLst/>
          </a:prstGeom>
          <a:noFill/>
          <a:ln>
            <a:noFill/>
          </a:ln>
        </p:spPr>
      </p:pic>
      <p:sp>
        <p:nvSpPr>
          <p:cNvPr id="105" name="Google Shape;105;p6"/>
          <p:cNvSpPr/>
          <p:nvPr/>
        </p:nvSpPr>
        <p:spPr>
          <a:xfrm rot="-129284">
            <a:off x="85" y="480322"/>
            <a:ext cx="18288031" cy="2325451"/>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txBox="1"/>
          <p:nvPr>
            <p:ph type="ctrTitle"/>
          </p:nvPr>
        </p:nvSpPr>
        <p:spPr>
          <a:xfrm>
            <a:off x="623400" y="3876325"/>
            <a:ext cx="17041200" cy="3544200"/>
          </a:xfrm>
          <a:prstGeom prst="rect">
            <a:avLst/>
          </a:prstGeom>
          <a:noFill/>
          <a:ln>
            <a:noFill/>
          </a:ln>
          <a:effectLst>
            <a:outerShdw blurRad="200025" rotWithShape="0" algn="bl" dir="5400000" dist="114300">
              <a:srgbClr val="000000"/>
            </a:outerShdw>
          </a:effectLst>
        </p:spPr>
        <p:txBody>
          <a:bodyPr anchorCtr="0" anchor="t" bIns="182850" lIns="182850" spcFirstLastPara="1" rIns="182850" wrap="square" tIns="182850">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rPr>
              <a:t>CONCEPTS DE BASE</a:t>
            </a:r>
            <a:endParaRPr>
              <a:solidFill>
                <a:srgbClr val="FFFFFF"/>
              </a:solidFill>
            </a:endParaRPr>
          </a:p>
        </p:txBody>
      </p:sp>
      <p:pic>
        <p:nvPicPr>
          <p:cNvPr id="107" name="Google Shape;107;p6"/>
          <p:cNvPicPr preferRelativeResize="0"/>
          <p:nvPr/>
        </p:nvPicPr>
        <p:blipFill rotWithShape="1">
          <a:blip r:embed="rId4">
            <a:alphaModFix/>
          </a:blip>
          <a:srcRect b="0" l="0" r="0" t="0"/>
          <a:stretch/>
        </p:blipFill>
        <p:spPr>
          <a:xfrm>
            <a:off x="5076825" y="728663"/>
            <a:ext cx="8134350" cy="1666875"/>
          </a:xfrm>
          <a:prstGeom prst="rect">
            <a:avLst/>
          </a:prstGeom>
          <a:noFill/>
          <a:ln>
            <a:noFill/>
          </a:ln>
        </p:spPr>
      </p:pic>
      <p:pic>
        <p:nvPicPr>
          <p:cNvPr id="108" name="Google Shape;108;p6"/>
          <p:cNvPicPr preferRelativeResize="0"/>
          <p:nvPr/>
        </p:nvPicPr>
        <p:blipFill rotWithShape="1">
          <a:blip r:embed="rId5">
            <a:alphaModFix/>
          </a:blip>
          <a:srcRect b="20444" l="20445" r="20444" t="20445"/>
          <a:stretch/>
        </p:blipFill>
        <p:spPr>
          <a:xfrm rot="-770231">
            <a:off x="2515300" y="728675"/>
            <a:ext cx="2204349" cy="22043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6" name="Shape 616"/>
        <p:cNvGrpSpPr/>
        <p:nvPr/>
      </p:nvGrpSpPr>
      <p:grpSpPr>
        <a:xfrm>
          <a:off x="0" y="0"/>
          <a:ext cx="0" cy="0"/>
          <a:chOff x="0" y="0"/>
          <a:chExt cx="0" cy="0"/>
        </a:xfrm>
      </p:grpSpPr>
      <p:pic>
        <p:nvPicPr>
          <p:cNvPr id="617" name="Google Shape;617;p60"/>
          <p:cNvPicPr preferRelativeResize="0"/>
          <p:nvPr/>
        </p:nvPicPr>
        <p:blipFill rotWithShape="1">
          <a:blip r:embed="rId3">
            <a:alphaModFix/>
          </a:blip>
          <a:srcRect b="50000" l="72567" r="4051" t="17832"/>
          <a:stretch/>
        </p:blipFill>
        <p:spPr>
          <a:xfrm>
            <a:off x="6684700" y="2446813"/>
            <a:ext cx="4918612" cy="5393375"/>
          </a:xfrm>
          <a:prstGeom prst="rect">
            <a:avLst/>
          </a:prstGeom>
          <a:noFill/>
          <a:ln>
            <a:noFill/>
          </a:ln>
        </p:spPr>
      </p:pic>
      <p:sp>
        <p:nvSpPr>
          <p:cNvPr id="618" name="Google Shape;618;p6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19" name="Google Shape;619;p60"/>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5</a:t>
            </a:r>
            <a:endParaRPr b="1" i="0" sz="4800" u="none" cap="none" strike="noStrike">
              <a:solidFill>
                <a:srgbClr val="CCCCCC"/>
              </a:solidFill>
              <a:latin typeface="Comfortaa"/>
              <a:ea typeface="Comfortaa"/>
              <a:cs typeface="Comfortaa"/>
              <a:sym typeface="Comfortaa"/>
            </a:endParaRPr>
          </a:p>
        </p:txBody>
      </p:sp>
      <p:sp>
        <p:nvSpPr>
          <p:cNvPr id="620" name="Google Shape;620;p6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21" name="Google Shape;621;p60"/>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5" name="Shape 625"/>
        <p:cNvGrpSpPr/>
        <p:nvPr/>
      </p:nvGrpSpPr>
      <p:grpSpPr>
        <a:xfrm>
          <a:off x="0" y="0"/>
          <a:ext cx="0" cy="0"/>
          <a:chOff x="0" y="0"/>
          <a:chExt cx="0" cy="0"/>
        </a:xfrm>
      </p:grpSpPr>
      <p:pic>
        <p:nvPicPr>
          <p:cNvPr id="626" name="Google Shape;626;p61"/>
          <p:cNvPicPr preferRelativeResize="0"/>
          <p:nvPr/>
        </p:nvPicPr>
        <p:blipFill rotWithShape="1">
          <a:blip r:embed="rId3">
            <a:alphaModFix/>
          </a:blip>
          <a:srcRect b="50000" l="48647" r="27970" t="17832"/>
          <a:stretch/>
        </p:blipFill>
        <p:spPr>
          <a:xfrm>
            <a:off x="6684700" y="2446813"/>
            <a:ext cx="4918612" cy="5393375"/>
          </a:xfrm>
          <a:prstGeom prst="rect">
            <a:avLst/>
          </a:prstGeom>
          <a:noFill/>
          <a:ln>
            <a:noFill/>
          </a:ln>
        </p:spPr>
      </p:pic>
      <p:sp>
        <p:nvSpPr>
          <p:cNvPr id="627" name="Google Shape;627;p6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28" name="Google Shape;628;p61"/>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6</a:t>
            </a:r>
            <a:endParaRPr b="1" i="0" sz="4800" u="none" cap="none" strike="noStrike">
              <a:solidFill>
                <a:srgbClr val="CCCCCC"/>
              </a:solidFill>
              <a:latin typeface="Comfortaa"/>
              <a:ea typeface="Comfortaa"/>
              <a:cs typeface="Comfortaa"/>
              <a:sym typeface="Comfortaa"/>
            </a:endParaRPr>
          </a:p>
        </p:txBody>
      </p:sp>
      <p:sp>
        <p:nvSpPr>
          <p:cNvPr id="629" name="Google Shape;629;p6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30" name="Google Shape;630;p61"/>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4" name="Shape 634"/>
        <p:cNvGrpSpPr/>
        <p:nvPr/>
      </p:nvGrpSpPr>
      <p:grpSpPr>
        <a:xfrm>
          <a:off x="0" y="0"/>
          <a:ext cx="0" cy="0"/>
          <a:chOff x="0" y="0"/>
          <a:chExt cx="0" cy="0"/>
        </a:xfrm>
      </p:grpSpPr>
      <p:pic>
        <p:nvPicPr>
          <p:cNvPr id="635" name="Google Shape;635;p62"/>
          <p:cNvPicPr preferRelativeResize="0"/>
          <p:nvPr/>
        </p:nvPicPr>
        <p:blipFill rotWithShape="1">
          <a:blip r:embed="rId3">
            <a:alphaModFix/>
          </a:blip>
          <a:srcRect b="50000" l="24926" r="51692" t="17832"/>
          <a:stretch/>
        </p:blipFill>
        <p:spPr>
          <a:xfrm>
            <a:off x="6684700" y="2446813"/>
            <a:ext cx="4918612" cy="5393375"/>
          </a:xfrm>
          <a:prstGeom prst="rect">
            <a:avLst/>
          </a:prstGeom>
          <a:noFill/>
          <a:ln>
            <a:noFill/>
          </a:ln>
        </p:spPr>
      </p:pic>
      <p:sp>
        <p:nvSpPr>
          <p:cNvPr id="636" name="Google Shape;636;p6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37" name="Google Shape;637;p62"/>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7</a:t>
            </a:r>
            <a:endParaRPr b="1" i="0" sz="4800" u="none" cap="none" strike="noStrike">
              <a:solidFill>
                <a:srgbClr val="CCCCCC"/>
              </a:solidFill>
              <a:latin typeface="Comfortaa"/>
              <a:ea typeface="Comfortaa"/>
              <a:cs typeface="Comfortaa"/>
              <a:sym typeface="Comfortaa"/>
            </a:endParaRPr>
          </a:p>
        </p:txBody>
      </p:sp>
      <p:sp>
        <p:nvSpPr>
          <p:cNvPr id="638" name="Google Shape;638;p6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39" name="Google Shape;639;p62"/>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3" name="Shape 643"/>
        <p:cNvGrpSpPr/>
        <p:nvPr/>
      </p:nvGrpSpPr>
      <p:grpSpPr>
        <a:xfrm>
          <a:off x="0" y="0"/>
          <a:ext cx="0" cy="0"/>
          <a:chOff x="0" y="0"/>
          <a:chExt cx="0" cy="0"/>
        </a:xfrm>
      </p:grpSpPr>
      <p:pic>
        <p:nvPicPr>
          <p:cNvPr id="644" name="Google Shape;644;p63"/>
          <p:cNvPicPr preferRelativeResize="0"/>
          <p:nvPr/>
        </p:nvPicPr>
        <p:blipFill rotWithShape="1">
          <a:blip r:embed="rId3">
            <a:alphaModFix/>
          </a:blip>
          <a:srcRect b="50000" l="24926" r="51692" t="17832"/>
          <a:stretch/>
        </p:blipFill>
        <p:spPr>
          <a:xfrm>
            <a:off x="6684700" y="2446813"/>
            <a:ext cx="4918612" cy="5393375"/>
          </a:xfrm>
          <a:prstGeom prst="rect">
            <a:avLst/>
          </a:prstGeom>
          <a:noFill/>
          <a:ln>
            <a:noFill/>
          </a:ln>
        </p:spPr>
      </p:pic>
      <p:sp>
        <p:nvSpPr>
          <p:cNvPr id="645" name="Google Shape;645;p6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46" name="Google Shape;646;p63"/>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7</a:t>
            </a:r>
            <a:endParaRPr b="1" i="0" sz="4800" u="none" cap="none" strike="noStrike">
              <a:solidFill>
                <a:srgbClr val="CCCCCC"/>
              </a:solidFill>
              <a:latin typeface="Comfortaa"/>
              <a:ea typeface="Comfortaa"/>
              <a:cs typeface="Comfortaa"/>
              <a:sym typeface="Comfortaa"/>
            </a:endParaRPr>
          </a:p>
        </p:txBody>
      </p:sp>
      <p:sp>
        <p:nvSpPr>
          <p:cNvPr id="647" name="Google Shape;647;p6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48" name="Google Shape;648;p63"/>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2" name="Shape 652"/>
        <p:cNvGrpSpPr/>
        <p:nvPr/>
      </p:nvGrpSpPr>
      <p:grpSpPr>
        <a:xfrm>
          <a:off x="0" y="0"/>
          <a:ext cx="0" cy="0"/>
          <a:chOff x="0" y="0"/>
          <a:chExt cx="0" cy="0"/>
        </a:xfrm>
      </p:grpSpPr>
      <p:pic>
        <p:nvPicPr>
          <p:cNvPr id="653" name="Google Shape;653;p64"/>
          <p:cNvPicPr preferRelativeResize="0"/>
          <p:nvPr/>
        </p:nvPicPr>
        <p:blipFill rotWithShape="1">
          <a:blip r:embed="rId3">
            <a:alphaModFix/>
          </a:blip>
          <a:srcRect b="50000" l="24926" r="51692" t="17832"/>
          <a:stretch/>
        </p:blipFill>
        <p:spPr>
          <a:xfrm>
            <a:off x="6684700" y="2446813"/>
            <a:ext cx="4918612" cy="5393375"/>
          </a:xfrm>
          <a:prstGeom prst="rect">
            <a:avLst/>
          </a:prstGeom>
          <a:noFill/>
          <a:ln>
            <a:noFill/>
          </a:ln>
        </p:spPr>
      </p:pic>
      <p:sp>
        <p:nvSpPr>
          <p:cNvPr id="654" name="Google Shape;654;p6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55" name="Google Shape;655;p64"/>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7</a:t>
            </a:r>
            <a:endParaRPr b="1" i="0" sz="4800" u="none" cap="none" strike="noStrike">
              <a:solidFill>
                <a:srgbClr val="CCCCCC"/>
              </a:solidFill>
              <a:latin typeface="Comfortaa"/>
              <a:ea typeface="Comfortaa"/>
              <a:cs typeface="Comfortaa"/>
              <a:sym typeface="Comfortaa"/>
            </a:endParaRPr>
          </a:p>
        </p:txBody>
      </p:sp>
      <p:sp>
        <p:nvSpPr>
          <p:cNvPr id="656" name="Google Shape;656;p6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57" name="Google Shape;657;p64"/>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1" name="Shape 661"/>
        <p:cNvGrpSpPr/>
        <p:nvPr/>
      </p:nvGrpSpPr>
      <p:grpSpPr>
        <a:xfrm>
          <a:off x="0" y="0"/>
          <a:ext cx="0" cy="0"/>
          <a:chOff x="0" y="0"/>
          <a:chExt cx="0" cy="0"/>
        </a:xfrm>
      </p:grpSpPr>
      <p:pic>
        <p:nvPicPr>
          <p:cNvPr id="662" name="Google Shape;662;p65"/>
          <p:cNvPicPr preferRelativeResize="0"/>
          <p:nvPr/>
        </p:nvPicPr>
        <p:blipFill rotWithShape="1">
          <a:blip r:embed="rId3">
            <a:alphaModFix/>
          </a:blip>
          <a:srcRect b="50000" l="1370" r="75248" t="17832"/>
          <a:stretch/>
        </p:blipFill>
        <p:spPr>
          <a:xfrm>
            <a:off x="6684700" y="2446813"/>
            <a:ext cx="4918612" cy="5393375"/>
          </a:xfrm>
          <a:prstGeom prst="rect">
            <a:avLst/>
          </a:prstGeom>
          <a:noFill/>
          <a:ln>
            <a:noFill/>
          </a:ln>
        </p:spPr>
      </p:pic>
      <p:sp>
        <p:nvSpPr>
          <p:cNvPr id="663" name="Google Shape;663;p6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64" name="Google Shape;664;p65"/>
          <p:cNvSpPr/>
          <p:nvPr/>
        </p:nvSpPr>
        <p:spPr>
          <a:xfrm>
            <a:off x="8424000" y="8133700"/>
            <a:ext cx="1440000" cy="14400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CCCCCC"/>
                </a:solidFill>
                <a:latin typeface="Comfortaa"/>
                <a:ea typeface="Comfortaa"/>
                <a:cs typeface="Comfortaa"/>
                <a:sym typeface="Comfortaa"/>
              </a:rPr>
              <a:t>8</a:t>
            </a:r>
            <a:endParaRPr b="1" i="0" sz="4800" u="none" cap="none" strike="noStrike">
              <a:solidFill>
                <a:srgbClr val="CCCCCC"/>
              </a:solidFill>
              <a:latin typeface="Comfortaa"/>
              <a:ea typeface="Comfortaa"/>
              <a:cs typeface="Comfortaa"/>
              <a:sym typeface="Comfortaa"/>
            </a:endParaRPr>
          </a:p>
        </p:txBody>
      </p:sp>
      <p:sp>
        <p:nvSpPr>
          <p:cNvPr id="665" name="Google Shape;665;p6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66" name="Google Shape;666;p65"/>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6"/>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STOP</a:t>
            </a:r>
            <a:endParaRPr/>
          </a:p>
        </p:txBody>
      </p:sp>
      <p:sp>
        <p:nvSpPr>
          <p:cNvPr id="672" name="Google Shape;672;p66"/>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7"/>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Que représente </a:t>
            </a:r>
            <a:br>
              <a:rPr lang="en"/>
            </a:br>
            <a:r>
              <a:rPr lang="en"/>
              <a:t>cette image ?</a:t>
            </a:r>
            <a:endParaRPr/>
          </a:p>
        </p:txBody>
      </p:sp>
      <p:sp>
        <p:nvSpPr>
          <p:cNvPr id="678" name="Google Shape;678;p67"/>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2" name="Shape 682"/>
        <p:cNvGrpSpPr/>
        <p:nvPr/>
      </p:nvGrpSpPr>
      <p:grpSpPr>
        <a:xfrm>
          <a:off x="0" y="0"/>
          <a:ext cx="0" cy="0"/>
          <a:chOff x="0" y="0"/>
          <a:chExt cx="0" cy="0"/>
        </a:xfrm>
      </p:grpSpPr>
      <p:sp>
        <p:nvSpPr>
          <p:cNvPr id="683" name="Google Shape;683;p6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684" name="Google Shape;684;p68"/>
          <p:cNvPicPr preferRelativeResize="0"/>
          <p:nvPr/>
        </p:nvPicPr>
        <p:blipFill rotWithShape="1">
          <a:blip r:embed="rId3">
            <a:alphaModFix/>
          </a:blip>
          <a:srcRect b="50000" l="72400" r="4217" t="17832"/>
          <a:stretch/>
        </p:blipFill>
        <p:spPr>
          <a:xfrm>
            <a:off x="6684700" y="2446813"/>
            <a:ext cx="4918612" cy="5393375"/>
          </a:xfrm>
          <a:prstGeom prst="rect">
            <a:avLst/>
          </a:prstGeom>
          <a:noFill/>
          <a:ln>
            <a:noFill/>
          </a:ln>
        </p:spPr>
      </p:pic>
      <p:sp>
        <p:nvSpPr>
          <p:cNvPr id="685" name="Google Shape;685;p6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686" name="Google Shape;686;p68"/>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9"/>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G1</a:t>
            </a:r>
            <a:endParaRPr/>
          </a:p>
        </p:txBody>
      </p:sp>
      <p:sp>
        <p:nvSpPr>
          <p:cNvPr id="692" name="Google Shape;692;p69"/>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t>
            </a:r>
            <a:r>
              <a:rPr b="1" lang="en"/>
              <a:t>Ergonomie</a:t>
            </a:r>
            <a:endParaRPr b="1"/>
          </a:p>
        </p:txBody>
      </p:sp>
      <p:sp>
        <p:nvSpPr>
          <p:cNvPr id="114" name="Google Shape;114;p7"/>
          <p:cNvSpPr txBox="1"/>
          <p:nvPr>
            <p:ph idx="1" type="body"/>
          </p:nvPr>
        </p:nvSpPr>
        <p:spPr>
          <a:xfrm>
            <a:off x="1334000" y="2304950"/>
            <a:ext cx="159216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90000"/>
              </a:lnSpc>
              <a:spcBef>
                <a:spcPts val="0"/>
              </a:spcBef>
              <a:spcAft>
                <a:spcPts val="0"/>
              </a:spcAft>
              <a:buClr>
                <a:srgbClr val="CCCCCC"/>
              </a:buClr>
              <a:buSzPts val="3600"/>
              <a:buFont typeface="Noto Sans Symbols"/>
              <a:buChar char="⬜"/>
            </a:pPr>
            <a:r>
              <a:rPr lang="en">
                <a:solidFill>
                  <a:srgbClr val="CCCCCC"/>
                </a:solidFill>
              </a:rPr>
              <a:t>Vient du </a:t>
            </a:r>
            <a:r>
              <a:rPr b="1" lang="en">
                <a:solidFill>
                  <a:srgbClr val="FFFFFF"/>
                </a:solidFill>
              </a:rPr>
              <a:t>grec</a:t>
            </a:r>
            <a:endParaRPr b="1">
              <a:solidFill>
                <a:srgbClr val="FFFFFF"/>
              </a:solidFill>
            </a:endParaRPr>
          </a:p>
          <a:p>
            <a:pPr indent="0" lvl="0" marL="0" rtl="0" algn="l">
              <a:lnSpc>
                <a:spcPct val="90000"/>
              </a:lnSpc>
              <a:spcBef>
                <a:spcPts val="0"/>
              </a:spcBef>
              <a:spcAft>
                <a:spcPts val="0"/>
              </a:spcAft>
              <a:buSzPts val="3600"/>
              <a:buNone/>
            </a:pPr>
            <a:r>
              <a:t/>
            </a:r>
            <a:endParaRPr>
              <a:solidFill>
                <a:srgbClr val="CCCCCC"/>
              </a:solidFill>
            </a:endParaRPr>
          </a:p>
          <a:p>
            <a:pPr indent="-527050" lvl="1" marL="685800" rtl="0" algn="l">
              <a:lnSpc>
                <a:spcPct val="90000"/>
              </a:lnSpc>
              <a:spcBef>
                <a:spcPts val="600"/>
              </a:spcBef>
              <a:spcAft>
                <a:spcPts val="0"/>
              </a:spcAft>
              <a:buClr>
                <a:srgbClr val="CCCCCC"/>
              </a:buClr>
              <a:buSzPts val="4800"/>
              <a:buFont typeface="Noto Sans Symbols"/>
              <a:buChar char="⬜"/>
            </a:pPr>
            <a:r>
              <a:rPr b="1" lang="en" sz="4800">
                <a:solidFill>
                  <a:srgbClr val="FFFFFF"/>
                </a:solidFill>
              </a:rPr>
              <a:t>ἔργον</a:t>
            </a:r>
            <a:r>
              <a:rPr lang="en" sz="4800">
                <a:solidFill>
                  <a:srgbClr val="FFFFFF"/>
                </a:solidFill>
              </a:rPr>
              <a:t> </a:t>
            </a:r>
            <a:r>
              <a:rPr lang="en" sz="4800">
                <a:solidFill>
                  <a:srgbClr val="CCCCCC"/>
                </a:solidFill>
              </a:rPr>
              <a:t>/ </a:t>
            </a:r>
            <a:r>
              <a:rPr i="1" lang="en" sz="4800">
                <a:solidFill>
                  <a:srgbClr val="CCCCCC"/>
                </a:solidFill>
              </a:rPr>
              <a:t>érgon</a:t>
            </a:r>
            <a:r>
              <a:rPr lang="en" sz="4800">
                <a:solidFill>
                  <a:srgbClr val="CCCCCC"/>
                </a:solidFill>
              </a:rPr>
              <a:t> : l’</a:t>
            </a:r>
            <a:r>
              <a:rPr lang="en" sz="4800">
                <a:solidFill>
                  <a:srgbClr val="FFFFFF"/>
                </a:solidFill>
              </a:rPr>
              <a:t>action</a:t>
            </a:r>
            <a:r>
              <a:rPr lang="en" sz="4800">
                <a:solidFill>
                  <a:srgbClr val="CCCCCC"/>
                </a:solidFill>
              </a:rPr>
              <a:t>, le </a:t>
            </a:r>
            <a:r>
              <a:rPr lang="en" sz="4800">
                <a:solidFill>
                  <a:srgbClr val="FFFFFF"/>
                </a:solidFill>
              </a:rPr>
              <a:t>travail</a:t>
            </a:r>
            <a:endParaRPr sz="4800">
              <a:solidFill>
                <a:srgbClr val="FFFFFF"/>
              </a:solidFill>
            </a:endParaRPr>
          </a:p>
          <a:p>
            <a:pPr indent="0" lvl="0" marL="0" rtl="0" algn="l">
              <a:lnSpc>
                <a:spcPct val="90000"/>
              </a:lnSpc>
              <a:spcBef>
                <a:spcPts val="600"/>
              </a:spcBef>
              <a:spcAft>
                <a:spcPts val="0"/>
              </a:spcAft>
              <a:buSzPts val="3600"/>
              <a:buNone/>
            </a:pPr>
            <a:r>
              <a:t/>
            </a:r>
            <a:endParaRPr sz="4800">
              <a:solidFill>
                <a:srgbClr val="CCCCCC"/>
              </a:solidFill>
            </a:endParaRPr>
          </a:p>
          <a:p>
            <a:pPr indent="-527050" lvl="1" marL="685800" rtl="0" algn="l">
              <a:lnSpc>
                <a:spcPct val="90000"/>
              </a:lnSpc>
              <a:spcBef>
                <a:spcPts val="600"/>
              </a:spcBef>
              <a:spcAft>
                <a:spcPts val="0"/>
              </a:spcAft>
              <a:buClr>
                <a:srgbClr val="CCCCCC"/>
              </a:buClr>
              <a:buSzPts val="4800"/>
              <a:buFont typeface="Noto Sans Symbols"/>
              <a:buChar char="⬜"/>
            </a:pPr>
            <a:r>
              <a:rPr b="1" lang="en" sz="4800">
                <a:solidFill>
                  <a:srgbClr val="FFFFFF"/>
                </a:solidFill>
              </a:rPr>
              <a:t>νόμος</a:t>
            </a:r>
            <a:r>
              <a:rPr lang="en" sz="4800">
                <a:solidFill>
                  <a:srgbClr val="FFFFFF"/>
                </a:solidFill>
              </a:rPr>
              <a:t> </a:t>
            </a:r>
            <a:r>
              <a:rPr lang="en" sz="4800">
                <a:solidFill>
                  <a:srgbClr val="CCCCCC"/>
                </a:solidFill>
              </a:rPr>
              <a:t>/ </a:t>
            </a:r>
            <a:r>
              <a:rPr i="1" lang="en" sz="4800">
                <a:solidFill>
                  <a:srgbClr val="CCCCCC"/>
                </a:solidFill>
              </a:rPr>
              <a:t>nόmos</a:t>
            </a:r>
            <a:r>
              <a:rPr lang="en" sz="4800">
                <a:solidFill>
                  <a:srgbClr val="CCCCCC"/>
                </a:solidFill>
              </a:rPr>
              <a:t> : la </a:t>
            </a:r>
            <a:r>
              <a:rPr lang="en" sz="4800">
                <a:solidFill>
                  <a:srgbClr val="FFFFFF"/>
                </a:solidFill>
              </a:rPr>
              <a:t>loi</a:t>
            </a:r>
            <a:r>
              <a:rPr lang="en" sz="4800">
                <a:solidFill>
                  <a:srgbClr val="CCCCCC"/>
                </a:solidFill>
              </a:rPr>
              <a:t>, la </a:t>
            </a:r>
            <a:r>
              <a:rPr lang="en" sz="4800">
                <a:solidFill>
                  <a:srgbClr val="FFFFFF"/>
                </a:solidFill>
              </a:rPr>
              <a:t>règle</a:t>
            </a:r>
            <a:endParaRPr sz="4800">
              <a:solidFill>
                <a:srgbClr val="FFFFFF"/>
              </a:solidFill>
              <a:latin typeface="Century Gothic"/>
              <a:ea typeface="Century Gothic"/>
              <a:cs typeface="Century Gothic"/>
              <a:sym typeface="Century Gothic"/>
            </a:endParaRPr>
          </a:p>
          <a:p>
            <a:pPr indent="0" lvl="0" marL="0" rtl="0" algn="l">
              <a:lnSpc>
                <a:spcPct val="100000"/>
              </a:lnSpc>
              <a:spcBef>
                <a:spcPts val="600"/>
              </a:spcBef>
              <a:spcAft>
                <a:spcPts val="0"/>
              </a:spcAft>
              <a:buSzPts val="3600"/>
              <a:buNone/>
            </a:pPr>
            <a:r>
              <a:t/>
            </a:r>
            <a:endParaRPr>
              <a:solidFill>
                <a:srgbClr val="FFFFFF"/>
              </a:solidFill>
            </a:endParaRPr>
          </a:p>
        </p:txBody>
      </p:sp>
      <p:sp>
        <p:nvSpPr>
          <p:cNvPr id="115" name="Google Shape;115;p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16" name="Google Shape;116;p7"/>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10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10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1000"/>
                                        <p:tgtEl>
                                          <p:spTgt spid="11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6" name="Shape 696"/>
        <p:cNvGrpSpPr/>
        <p:nvPr/>
      </p:nvGrpSpPr>
      <p:grpSpPr>
        <a:xfrm>
          <a:off x="0" y="0"/>
          <a:ext cx="0" cy="0"/>
          <a:chOff x="0" y="0"/>
          <a:chExt cx="0" cy="0"/>
        </a:xfrm>
      </p:grpSpPr>
      <p:pic>
        <p:nvPicPr>
          <p:cNvPr id="697" name="Google Shape;697;p70"/>
          <p:cNvPicPr preferRelativeResize="0"/>
          <p:nvPr/>
        </p:nvPicPr>
        <p:blipFill rotWithShape="1">
          <a:blip r:embed="rId3">
            <a:alphaModFix/>
          </a:blip>
          <a:srcRect b="17849" l="0" r="0" t="0"/>
          <a:stretch/>
        </p:blipFill>
        <p:spPr>
          <a:xfrm>
            <a:off x="3882175" y="949550"/>
            <a:ext cx="10523825" cy="6890674"/>
          </a:xfrm>
          <a:prstGeom prst="rect">
            <a:avLst/>
          </a:prstGeom>
          <a:noFill/>
          <a:ln>
            <a:noFill/>
          </a:ln>
        </p:spPr>
      </p:pic>
      <p:sp>
        <p:nvSpPr>
          <p:cNvPr id="698" name="Google Shape;698;p7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699" name="Google Shape;699;p70"/>
          <p:cNvSpPr/>
          <p:nvPr/>
        </p:nvSpPr>
        <p:spPr>
          <a:xfrm>
            <a:off x="4261925" y="2545649"/>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1</a:t>
            </a:r>
            <a:endParaRPr b="0" i="0" sz="9600" u="none" cap="none" strike="noStrike">
              <a:solidFill>
                <a:srgbClr val="F3F3F3"/>
              </a:solidFill>
              <a:latin typeface="Arial"/>
              <a:ea typeface="Arial"/>
              <a:cs typeface="Arial"/>
              <a:sym typeface="Arial"/>
            </a:endParaRPr>
          </a:p>
        </p:txBody>
      </p:sp>
      <p:sp>
        <p:nvSpPr>
          <p:cNvPr id="700" name="Google Shape;700;p70"/>
          <p:cNvSpPr/>
          <p:nvPr/>
        </p:nvSpPr>
        <p:spPr>
          <a:xfrm>
            <a:off x="6730638" y="2545672"/>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2</a:t>
            </a:r>
            <a:endParaRPr b="0" i="0" sz="9600" u="none" cap="none" strike="noStrike">
              <a:solidFill>
                <a:srgbClr val="F3F3F3"/>
              </a:solidFill>
              <a:latin typeface="Arial"/>
              <a:ea typeface="Arial"/>
              <a:cs typeface="Arial"/>
              <a:sym typeface="Arial"/>
            </a:endParaRPr>
          </a:p>
        </p:txBody>
      </p:sp>
      <p:sp>
        <p:nvSpPr>
          <p:cNvPr id="701" name="Google Shape;701;p70"/>
          <p:cNvSpPr/>
          <p:nvPr/>
        </p:nvSpPr>
        <p:spPr>
          <a:xfrm>
            <a:off x="9199350" y="2545660"/>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3</a:t>
            </a:r>
            <a:endParaRPr b="0" i="0" sz="9600" u="none" cap="none" strike="noStrike">
              <a:solidFill>
                <a:srgbClr val="F3F3F3"/>
              </a:solidFill>
              <a:latin typeface="Arial"/>
              <a:ea typeface="Arial"/>
              <a:cs typeface="Arial"/>
              <a:sym typeface="Arial"/>
            </a:endParaRPr>
          </a:p>
        </p:txBody>
      </p:sp>
      <p:sp>
        <p:nvSpPr>
          <p:cNvPr id="702" name="Google Shape;702;p70"/>
          <p:cNvSpPr/>
          <p:nvPr/>
        </p:nvSpPr>
        <p:spPr>
          <a:xfrm>
            <a:off x="11668050" y="2545637"/>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4</a:t>
            </a:r>
            <a:endParaRPr b="0" i="0" sz="9600" u="none" cap="none" strike="noStrike">
              <a:solidFill>
                <a:srgbClr val="F3F3F3"/>
              </a:solidFill>
              <a:latin typeface="Arial"/>
              <a:ea typeface="Arial"/>
              <a:cs typeface="Arial"/>
              <a:sym typeface="Arial"/>
            </a:endParaRPr>
          </a:p>
        </p:txBody>
      </p:sp>
      <p:sp>
        <p:nvSpPr>
          <p:cNvPr id="703" name="Google Shape;703;p70"/>
          <p:cNvSpPr/>
          <p:nvPr/>
        </p:nvSpPr>
        <p:spPr>
          <a:xfrm>
            <a:off x="4261950" y="5242300"/>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5</a:t>
            </a:r>
            <a:endParaRPr b="0" i="0" sz="9600" u="none" cap="none" strike="noStrike">
              <a:solidFill>
                <a:srgbClr val="F3F3F3"/>
              </a:solidFill>
              <a:latin typeface="Arial"/>
              <a:ea typeface="Arial"/>
              <a:cs typeface="Arial"/>
              <a:sym typeface="Arial"/>
            </a:endParaRPr>
          </a:p>
        </p:txBody>
      </p:sp>
      <p:sp>
        <p:nvSpPr>
          <p:cNvPr id="704" name="Google Shape;704;p70"/>
          <p:cNvSpPr/>
          <p:nvPr/>
        </p:nvSpPr>
        <p:spPr>
          <a:xfrm>
            <a:off x="6730641" y="5242300"/>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6</a:t>
            </a:r>
            <a:endParaRPr b="0" i="0" sz="9600" u="none" cap="none" strike="noStrike">
              <a:solidFill>
                <a:srgbClr val="F3F3F3"/>
              </a:solidFill>
              <a:latin typeface="Arial"/>
              <a:ea typeface="Arial"/>
              <a:cs typeface="Arial"/>
              <a:sym typeface="Arial"/>
            </a:endParaRPr>
          </a:p>
        </p:txBody>
      </p:sp>
      <p:sp>
        <p:nvSpPr>
          <p:cNvPr id="705" name="Google Shape;705;p70"/>
          <p:cNvSpPr/>
          <p:nvPr/>
        </p:nvSpPr>
        <p:spPr>
          <a:xfrm>
            <a:off x="9199344" y="5242311"/>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7</a:t>
            </a:r>
            <a:endParaRPr b="0" i="0" sz="9600" u="none" cap="none" strike="noStrike">
              <a:solidFill>
                <a:srgbClr val="F3F3F3"/>
              </a:solidFill>
              <a:latin typeface="Arial"/>
              <a:ea typeface="Arial"/>
              <a:cs typeface="Arial"/>
              <a:sym typeface="Arial"/>
            </a:endParaRPr>
          </a:p>
        </p:txBody>
      </p:sp>
      <p:sp>
        <p:nvSpPr>
          <p:cNvPr id="706" name="Google Shape;706;p70"/>
          <p:cNvSpPr/>
          <p:nvPr/>
        </p:nvSpPr>
        <p:spPr>
          <a:xfrm>
            <a:off x="11668047" y="5242311"/>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600" u="none" cap="none" strike="noStrike">
                <a:solidFill>
                  <a:srgbClr val="F3F3F3"/>
                </a:solidFill>
                <a:latin typeface="Arial"/>
                <a:ea typeface="Arial"/>
                <a:cs typeface="Arial"/>
                <a:sym typeface="Arial"/>
              </a:rPr>
              <a:t>8</a:t>
            </a:r>
            <a:endParaRPr b="0" i="0" sz="9600" u="none" cap="none" strike="noStrike">
              <a:solidFill>
                <a:srgbClr val="F3F3F3"/>
              </a:solidFill>
              <a:latin typeface="Arial"/>
              <a:ea typeface="Arial"/>
              <a:cs typeface="Arial"/>
              <a:sym typeface="Arial"/>
            </a:endParaRPr>
          </a:p>
        </p:txBody>
      </p:sp>
      <p:sp>
        <p:nvSpPr>
          <p:cNvPr id="707" name="Google Shape;707;p70"/>
          <p:cNvSpPr/>
          <p:nvPr/>
        </p:nvSpPr>
        <p:spPr>
          <a:xfrm>
            <a:off x="4261925" y="2545649"/>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08" name="Google Shape;708;p70"/>
          <p:cNvSpPr/>
          <p:nvPr/>
        </p:nvSpPr>
        <p:spPr>
          <a:xfrm>
            <a:off x="6730638" y="2545649"/>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09" name="Google Shape;709;p70"/>
          <p:cNvSpPr/>
          <p:nvPr/>
        </p:nvSpPr>
        <p:spPr>
          <a:xfrm>
            <a:off x="9199338" y="2545649"/>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10" name="Google Shape;710;p70"/>
          <p:cNvSpPr/>
          <p:nvPr/>
        </p:nvSpPr>
        <p:spPr>
          <a:xfrm>
            <a:off x="11668038" y="2545672"/>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11" name="Google Shape;711;p70"/>
          <p:cNvSpPr/>
          <p:nvPr/>
        </p:nvSpPr>
        <p:spPr>
          <a:xfrm>
            <a:off x="4261938" y="5242297"/>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12" name="Google Shape;712;p70"/>
          <p:cNvSpPr/>
          <p:nvPr/>
        </p:nvSpPr>
        <p:spPr>
          <a:xfrm>
            <a:off x="6730638" y="5242297"/>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13" name="Google Shape;713;p70"/>
          <p:cNvSpPr/>
          <p:nvPr/>
        </p:nvSpPr>
        <p:spPr>
          <a:xfrm>
            <a:off x="9199338" y="5242297"/>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14" name="Google Shape;714;p70"/>
          <p:cNvSpPr/>
          <p:nvPr/>
        </p:nvSpPr>
        <p:spPr>
          <a:xfrm>
            <a:off x="11668038" y="5242297"/>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pic>
        <p:nvPicPr>
          <p:cNvPr id="715" name="Google Shape;715;p70"/>
          <p:cNvPicPr preferRelativeResize="0"/>
          <p:nvPr/>
        </p:nvPicPr>
        <p:blipFill rotWithShape="1">
          <a:blip r:embed="rId4">
            <a:alphaModFix/>
          </a:blip>
          <a:srcRect b="17224" l="72213" r="4404" t="50608"/>
          <a:stretch/>
        </p:blipFill>
        <p:spPr>
          <a:xfrm>
            <a:off x="6684700" y="2446813"/>
            <a:ext cx="4918612" cy="5393375"/>
          </a:xfrm>
          <a:prstGeom prst="rect">
            <a:avLst/>
          </a:prstGeom>
          <a:noFill/>
          <a:ln>
            <a:noFill/>
          </a:ln>
        </p:spPr>
      </p:pic>
      <p:sp>
        <p:nvSpPr>
          <p:cNvPr id="716" name="Google Shape;716;p7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717" name="Google Shape;717;p70"/>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99"/>
                                        </p:tgtEl>
                                      </p:cBhvr>
                                    </p:animEffect>
                                    <p:set>
                                      <p:cBhvr>
                                        <p:cTn dur="1" fill="hold">
                                          <p:stCondLst>
                                            <p:cond delay="1000"/>
                                          </p:stCondLst>
                                        </p:cTn>
                                        <p:tgtEl>
                                          <p:spTgt spid="6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2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0"/>
                                        </p:tgtEl>
                                      </p:cBhvr>
                                    </p:animEffect>
                                    <p:set>
                                      <p:cBhvr>
                                        <p:cTn dur="1" fill="hold">
                                          <p:stCondLst>
                                            <p:cond delay="1000"/>
                                          </p:stCondLst>
                                        </p:cTn>
                                        <p:tgtEl>
                                          <p:spTgt spid="70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2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1"/>
                                        </p:tgtEl>
                                      </p:cBhvr>
                                    </p:animEffect>
                                    <p:set>
                                      <p:cBhvr>
                                        <p:cTn dur="1" fill="hold">
                                          <p:stCondLst>
                                            <p:cond delay="1000"/>
                                          </p:stCondLst>
                                        </p:cTn>
                                        <p:tgtEl>
                                          <p:spTgt spid="70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2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2"/>
                                        </p:tgtEl>
                                      </p:cBhvr>
                                    </p:animEffect>
                                    <p:set>
                                      <p:cBhvr>
                                        <p:cTn dur="1" fill="hold">
                                          <p:stCondLst>
                                            <p:cond delay="1000"/>
                                          </p:stCondLst>
                                        </p:cTn>
                                        <p:tgtEl>
                                          <p:spTgt spid="70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2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3"/>
                                        </p:tgtEl>
                                      </p:cBhvr>
                                    </p:animEffect>
                                    <p:set>
                                      <p:cBhvr>
                                        <p:cTn dur="1" fill="hold">
                                          <p:stCondLst>
                                            <p:cond delay="1000"/>
                                          </p:stCondLst>
                                        </p:cTn>
                                        <p:tgtEl>
                                          <p:spTgt spid="70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2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4"/>
                                        </p:tgtEl>
                                      </p:cBhvr>
                                    </p:animEffect>
                                    <p:set>
                                      <p:cBhvr>
                                        <p:cTn dur="1" fill="hold">
                                          <p:stCondLst>
                                            <p:cond delay="1000"/>
                                          </p:stCondLst>
                                        </p:cTn>
                                        <p:tgtEl>
                                          <p:spTgt spid="70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2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5"/>
                                        </p:tgtEl>
                                      </p:cBhvr>
                                    </p:animEffect>
                                    <p:set>
                                      <p:cBhvr>
                                        <p:cTn dur="1" fill="hold">
                                          <p:stCondLst>
                                            <p:cond delay="1000"/>
                                          </p:stCondLst>
                                        </p:cTn>
                                        <p:tgtEl>
                                          <p:spTgt spid="70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2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6"/>
                                        </p:tgtEl>
                                      </p:cBhvr>
                                    </p:animEffect>
                                    <p:set>
                                      <p:cBhvr>
                                        <p:cTn dur="1" fill="hold">
                                          <p:stCondLst>
                                            <p:cond delay="1000"/>
                                          </p:stCondLst>
                                        </p:cTn>
                                        <p:tgtEl>
                                          <p:spTgt spid="7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2000"/>
                                        <p:tgtEl>
                                          <p:spTgt spid="71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1"/>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10400"/>
              <a:buNone/>
            </a:pPr>
            <a:r>
              <a:rPr lang="en"/>
              <a:t>G2</a:t>
            </a:r>
            <a:endParaRPr/>
          </a:p>
        </p:txBody>
      </p:sp>
      <p:sp>
        <p:nvSpPr>
          <p:cNvPr id="723" name="Google Shape;723;p71"/>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p>
            <a:pPr indent="0" lvl="0" marL="0" rtl="0" algn="ctr">
              <a:lnSpc>
                <a:spcPct val="100000"/>
              </a:lnSpc>
              <a:spcBef>
                <a:spcPts val="0"/>
              </a:spcBef>
              <a:spcAft>
                <a:spcPts val="0"/>
              </a:spcAft>
              <a:buSzPts val="5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7" name="Shape 727"/>
        <p:cNvGrpSpPr/>
        <p:nvPr/>
      </p:nvGrpSpPr>
      <p:grpSpPr>
        <a:xfrm>
          <a:off x="0" y="0"/>
          <a:ext cx="0" cy="0"/>
          <a:chOff x="0" y="0"/>
          <a:chExt cx="0" cy="0"/>
        </a:xfrm>
      </p:grpSpPr>
      <p:pic>
        <p:nvPicPr>
          <p:cNvPr id="728" name="Google Shape;728;p72"/>
          <p:cNvPicPr preferRelativeResize="0"/>
          <p:nvPr/>
        </p:nvPicPr>
        <p:blipFill rotWithShape="1">
          <a:blip r:embed="rId3">
            <a:alphaModFix/>
          </a:blip>
          <a:srcRect b="17849" l="0" r="0" t="0"/>
          <a:stretch/>
        </p:blipFill>
        <p:spPr>
          <a:xfrm>
            <a:off x="3882175" y="949550"/>
            <a:ext cx="10523825" cy="6890674"/>
          </a:xfrm>
          <a:prstGeom prst="rect">
            <a:avLst/>
          </a:prstGeom>
          <a:noFill/>
          <a:ln>
            <a:noFill/>
          </a:ln>
        </p:spPr>
      </p:pic>
      <p:sp>
        <p:nvSpPr>
          <p:cNvPr id="729" name="Google Shape;729;p7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30" name="Google Shape;730;p72"/>
          <p:cNvSpPr/>
          <p:nvPr/>
        </p:nvSpPr>
        <p:spPr>
          <a:xfrm flipH="1">
            <a:off x="11668050" y="5242288"/>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1</a:t>
            </a:r>
            <a:endParaRPr b="0" i="0" sz="9600" u="none" cap="none" strike="noStrike">
              <a:solidFill>
                <a:srgbClr val="F3F3F3"/>
              </a:solidFill>
              <a:latin typeface="Arial"/>
              <a:ea typeface="Arial"/>
              <a:cs typeface="Arial"/>
              <a:sym typeface="Arial"/>
            </a:endParaRPr>
          </a:p>
        </p:txBody>
      </p:sp>
      <p:sp>
        <p:nvSpPr>
          <p:cNvPr id="731" name="Google Shape;731;p72"/>
          <p:cNvSpPr/>
          <p:nvPr/>
        </p:nvSpPr>
        <p:spPr>
          <a:xfrm flipH="1">
            <a:off x="9199338" y="5242311"/>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2</a:t>
            </a:r>
            <a:endParaRPr b="0" i="0" sz="9600" u="none" cap="none" strike="noStrike">
              <a:solidFill>
                <a:srgbClr val="F3F3F3"/>
              </a:solidFill>
              <a:latin typeface="Arial"/>
              <a:ea typeface="Arial"/>
              <a:cs typeface="Arial"/>
              <a:sym typeface="Arial"/>
            </a:endParaRPr>
          </a:p>
        </p:txBody>
      </p:sp>
      <p:sp>
        <p:nvSpPr>
          <p:cNvPr id="732" name="Google Shape;732;p72"/>
          <p:cNvSpPr/>
          <p:nvPr/>
        </p:nvSpPr>
        <p:spPr>
          <a:xfrm flipH="1">
            <a:off x="6730625" y="5242300"/>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3</a:t>
            </a:r>
            <a:endParaRPr b="0" i="0" sz="9600" u="none" cap="none" strike="noStrike">
              <a:solidFill>
                <a:srgbClr val="F3F3F3"/>
              </a:solidFill>
              <a:latin typeface="Arial"/>
              <a:ea typeface="Arial"/>
              <a:cs typeface="Arial"/>
              <a:sym typeface="Arial"/>
            </a:endParaRPr>
          </a:p>
        </p:txBody>
      </p:sp>
      <p:sp>
        <p:nvSpPr>
          <p:cNvPr id="733" name="Google Shape;733;p72"/>
          <p:cNvSpPr/>
          <p:nvPr/>
        </p:nvSpPr>
        <p:spPr>
          <a:xfrm flipH="1">
            <a:off x="4261925" y="5242276"/>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4</a:t>
            </a:r>
            <a:endParaRPr b="0" i="0" sz="9600" u="none" cap="none" strike="noStrike">
              <a:solidFill>
                <a:srgbClr val="F3F3F3"/>
              </a:solidFill>
              <a:latin typeface="Arial"/>
              <a:ea typeface="Arial"/>
              <a:cs typeface="Arial"/>
              <a:sym typeface="Arial"/>
            </a:endParaRPr>
          </a:p>
        </p:txBody>
      </p:sp>
      <p:sp>
        <p:nvSpPr>
          <p:cNvPr id="734" name="Google Shape;734;p72"/>
          <p:cNvSpPr/>
          <p:nvPr/>
        </p:nvSpPr>
        <p:spPr>
          <a:xfrm flipH="1">
            <a:off x="11668025" y="2545637"/>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5</a:t>
            </a:r>
            <a:endParaRPr b="0" i="0" sz="9600" u="none" cap="none" strike="noStrike">
              <a:solidFill>
                <a:srgbClr val="F3F3F3"/>
              </a:solidFill>
              <a:latin typeface="Arial"/>
              <a:ea typeface="Arial"/>
              <a:cs typeface="Arial"/>
              <a:sym typeface="Arial"/>
            </a:endParaRPr>
          </a:p>
        </p:txBody>
      </p:sp>
      <p:sp>
        <p:nvSpPr>
          <p:cNvPr id="735" name="Google Shape;735;p72"/>
          <p:cNvSpPr/>
          <p:nvPr/>
        </p:nvSpPr>
        <p:spPr>
          <a:xfrm flipH="1">
            <a:off x="9199334" y="2545637"/>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6</a:t>
            </a:r>
            <a:endParaRPr b="0" i="0" sz="9600" u="none" cap="none" strike="noStrike">
              <a:solidFill>
                <a:srgbClr val="F3F3F3"/>
              </a:solidFill>
              <a:latin typeface="Arial"/>
              <a:ea typeface="Arial"/>
              <a:cs typeface="Arial"/>
              <a:sym typeface="Arial"/>
            </a:endParaRPr>
          </a:p>
        </p:txBody>
      </p:sp>
      <p:sp>
        <p:nvSpPr>
          <p:cNvPr id="736" name="Google Shape;736;p72"/>
          <p:cNvSpPr/>
          <p:nvPr/>
        </p:nvSpPr>
        <p:spPr>
          <a:xfrm flipH="1">
            <a:off x="6730631" y="2545649"/>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7</a:t>
            </a:r>
            <a:endParaRPr b="0" i="0" sz="9600" u="none" cap="none" strike="noStrike">
              <a:solidFill>
                <a:srgbClr val="F3F3F3"/>
              </a:solidFill>
              <a:latin typeface="Arial"/>
              <a:ea typeface="Arial"/>
              <a:cs typeface="Arial"/>
              <a:sym typeface="Arial"/>
            </a:endParaRPr>
          </a:p>
        </p:txBody>
      </p:sp>
      <p:sp>
        <p:nvSpPr>
          <p:cNvPr id="737" name="Google Shape;737;p72"/>
          <p:cNvSpPr/>
          <p:nvPr/>
        </p:nvSpPr>
        <p:spPr>
          <a:xfrm flipH="1">
            <a:off x="4261928" y="2545649"/>
            <a:ext cx="2039100" cy="24990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3F3F3"/>
                </a:solidFill>
                <a:latin typeface="Arial"/>
                <a:ea typeface="Arial"/>
                <a:cs typeface="Arial"/>
                <a:sym typeface="Arial"/>
              </a:rPr>
              <a:t>8</a:t>
            </a:r>
            <a:endParaRPr b="0" i="0" sz="9600" u="none" cap="none" strike="noStrike">
              <a:solidFill>
                <a:srgbClr val="F3F3F3"/>
              </a:solidFill>
              <a:latin typeface="Arial"/>
              <a:ea typeface="Arial"/>
              <a:cs typeface="Arial"/>
              <a:sym typeface="Arial"/>
            </a:endParaRPr>
          </a:p>
        </p:txBody>
      </p:sp>
      <p:sp>
        <p:nvSpPr>
          <p:cNvPr id="738" name="Google Shape;738;p72"/>
          <p:cNvSpPr/>
          <p:nvPr/>
        </p:nvSpPr>
        <p:spPr>
          <a:xfrm rot="10800000">
            <a:off x="11668050" y="5242300"/>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39" name="Google Shape;739;p72"/>
          <p:cNvSpPr/>
          <p:nvPr/>
        </p:nvSpPr>
        <p:spPr>
          <a:xfrm rot="10800000">
            <a:off x="9199338" y="5242300"/>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0" name="Google Shape;740;p72"/>
          <p:cNvSpPr/>
          <p:nvPr/>
        </p:nvSpPr>
        <p:spPr>
          <a:xfrm rot="10800000">
            <a:off x="6730638" y="5242300"/>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1" name="Google Shape;741;p72"/>
          <p:cNvSpPr/>
          <p:nvPr/>
        </p:nvSpPr>
        <p:spPr>
          <a:xfrm rot="10800000">
            <a:off x="4261938" y="5242276"/>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2" name="Google Shape;742;p72"/>
          <p:cNvSpPr/>
          <p:nvPr/>
        </p:nvSpPr>
        <p:spPr>
          <a:xfrm rot="10800000">
            <a:off x="11668037" y="2545651"/>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3" name="Google Shape;743;p72"/>
          <p:cNvSpPr/>
          <p:nvPr/>
        </p:nvSpPr>
        <p:spPr>
          <a:xfrm rot="10800000">
            <a:off x="9199338" y="2545651"/>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4" name="Google Shape;744;p72"/>
          <p:cNvSpPr/>
          <p:nvPr/>
        </p:nvSpPr>
        <p:spPr>
          <a:xfrm rot="10800000">
            <a:off x="6730638" y="2545651"/>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sp>
        <p:nvSpPr>
          <p:cNvPr id="745" name="Google Shape;745;p72"/>
          <p:cNvSpPr/>
          <p:nvPr/>
        </p:nvSpPr>
        <p:spPr>
          <a:xfrm rot="10800000">
            <a:off x="4261938" y="2545651"/>
            <a:ext cx="2039100" cy="24990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t/>
            </a:r>
            <a:endParaRPr b="0" i="0" sz="9600" u="none" cap="none" strike="noStrike">
              <a:solidFill>
                <a:srgbClr val="F3F3F3"/>
              </a:solidFill>
              <a:latin typeface="Arial"/>
              <a:ea typeface="Arial"/>
              <a:cs typeface="Arial"/>
              <a:sym typeface="Arial"/>
            </a:endParaRPr>
          </a:p>
        </p:txBody>
      </p:sp>
      <p:pic>
        <p:nvPicPr>
          <p:cNvPr id="746" name="Google Shape;746;p72"/>
          <p:cNvPicPr preferRelativeResize="0"/>
          <p:nvPr/>
        </p:nvPicPr>
        <p:blipFill rotWithShape="1">
          <a:blip r:embed="rId4">
            <a:alphaModFix/>
          </a:blip>
          <a:srcRect b="49441" l="2167" r="74451" t="18392"/>
          <a:stretch/>
        </p:blipFill>
        <p:spPr>
          <a:xfrm>
            <a:off x="6684788" y="2446813"/>
            <a:ext cx="4918612" cy="5393375"/>
          </a:xfrm>
          <a:prstGeom prst="rect">
            <a:avLst/>
          </a:prstGeom>
          <a:noFill/>
          <a:ln>
            <a:noFill/>
          </a:ln>
        </p:spPr>
      </p:pic>
      <p:sp>
        <p:nvSpPr>
          <p:cNvPr id="747" name="Google Shape;747;p7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748" name="Google Shape;748;p72"/>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0"/>
                                        </p:tgtEl>
                                      </p:cBhvr>
                                    </p:animEffect>
                                    <p:set>
                                      <p:cBhvr>
                                        <p:cTn dur="1" fill="hold">
                                          <p:stCondLst>
                                            <p:cond delay="1000"/>
                                          </p:stCondLst>
                                        </p:cTn>
                                        <p:tgtEl>
                                          <p:spTgt spid="73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2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1"/>
                                        </p:tgtEl>
                                      </p:cBhvr>
                                    </p:animEffect>
                                    <p:set>
                                      <p:cBhvr>
                                        <p:cTn dur="1" fill="hold">
                                          <p:stCondLst>
                                            <p:cond delay="1000"/>
                                          </p:stCondLst>
                                        </p:cTn>
                                        <p:tgtEl>
                                          <p:spTgt spid="73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2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2"/>
                                        </p:tgtEl>
                                      </p:cBhvr>
                                    </p:animEffect>
                                    <p:set>
                                      <p:cBhvr>
                                        <p:cTn dur="1" fill="hold">
                                          <p:stCondLst>
                                            <p:cond delay="1000"/>
                                          </p:stCondLst>
                                        </p:cTn>
                                        <p:tgtEl>
                                          <p:spTgt spid="73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2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3"/>
                                        </p:tgtEl>
                                      </p:cBhvr>
                                    </p:animEffect>
                                    <p:set>
                                      <p:cBhvr>
                                        <p:cTn dur="1" fill="hold">
                                          <p:stCondLst>
                                            <p:cond delay="1000"/>
                                          </p:stCondLst>
                                        </p:cTn>
                                        <p:tgtEl>
                                          <p:spTgt spid="73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20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4"/>
                                        </p:tgtEl>
                                      </p:cBhvr>
                                    </p:animEffect>
                                    <p:set>
                                      <p:cBhvr>
                                        <p:cTn dur="1" fill="hold">
                                          <p:stCondLst>
                                            <p:cond delay="1000"/>
                                          </p:stCondLst>
                                        </p:cTn>
                                        <p:tgtEl>
                                          <p:spTgt spid="73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2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5"/>
                                        </p:tgtEl>
                                      </p:cBhvr>
                                    </p:animEffect>
                                    <p:set>
                                      <p:cBhvr>
                                        <p:cTn dur="1" fill="hold">
                                          <p:stCondLst>
                                            <p:cond delay="1000"/>
                                          </p:stCondLst>
                                        </p:cTn>
                                        <p:tgtEl>
                                          <p:spTgt spid="73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2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6"/>
                                        </p:tgtEl>
                                      </p:cBhvr>
                                    </p:animEffect>
                                    <p:set>
                                      <p:cBhvr>
                                        <p:cTn dur="1" fill="hold">
                                          <p:stCondLst>
                                            <p:cond delay="1000"/>
                                          </p:stCondLst>
                                        </p:cTn>
                                        <p:tgtEl>
                                          <p:spTgt spid="73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2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7"/>
                                        </p:tgtEl>
                                      </p:cBhvr>
                                    </p:animEffect>
                                    <p:set>
                                      <p:cBhvr>
                                        <p:cTn dur="1" fill="hold">
                                          <p:stCondLst>
                                            <p:cond delay="1000"/>
                                          </p:stCondLst>
                                        </p:cTn>
                                        <p:tgtEl>
                                          <p:spTgt spid="73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2000"/>
                                        <p:tgtEl>
                                          <p:spTgt spid="74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2" name="Shape 752"/>
        <p:cNvGrpSpPr/>
        <p:nvPr/>
      </p:nvGrpSpPr>
      <p:grpSpPr>
        <a:xfrm>
          <a:off x="0" y="0"/>
          <a:ext cx="0" cy="0"/>
          <a:chOff x="0" y="0"/>
          <a:chExt cx="0" cy="0"/>
        </a:xfrm>
      </p:grpSpPr>
      <p:pic>
        <p:nvPicPr>
          <p:cNvPr id="753" name="Google Shape;753;p73"/>
          <p:cNvPicPr preferRelativeResize="0"/>
          <p:nvPr/>
        </p:nvPicPr>
        <p:blipFill rotWithShape="1">
          <a:blip r:embed="rId3">
            <a:alphaModFix/>
          </a:blip>
          <a:srcRect b="0" l="0" r="0" t="0"/>
          <a:stretch/>
        </p:blipFill>
        <p:spPr>
          <a:xfrm>
            <a:off x="4000925" y="1044200"/>
            <a:ext cx="10286350" cy="8198599"/>
          </a:xfrm>
          <a:prstGeom prst="rect">
            <a:avLst/>
          </a:prstGeom>
          <a:noFill/>
          <a:ln>
            <a:noFill/>
          </a:ln>
        </p:spPr>
      </p:pic>
      <p:sp>
        <p:nvSpPr>
          <p:cNvPr id="754" name="Google Shape;754;p7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55" name="Google Shape;755;p73"/>
          <p:cNvSpPr/>
          <p:nvPr/>
        </p:nvSpPr>
        <p:spPr>
          <a:xfrm>
            <a:off x="11538375" y="2561125"/>
            <a:ext cx="2321100" cy="2582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0" lvl="0" marL="0" rtl="0" algn="l">
              <a:lnSpc>
                <a:spcPct val="100000"/>
              </a:lnSpc>
              <a:spcBef>
                <a:spcPts val="0"/>
              </a:spcBef>
              <a:spcAft>
                <a:spcPts val="0"/>
              </a:spcAft>
              <a:buSzPts val="5600"/>
              <a:buNone/>
            </a:pPr>
            <a:r>
              <a:t/>
            </a:r>
            <a:endParaRPr/>
          </a:p>
        </p:txBody>
      </p:sp>
      <p:sp>
        <p:nvSpPr>
          <p:cNvPr id="757" name="Google Shape;757;p73"/>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3200"/>
              </a:spcAft>
              <a:buSzPts val="36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6 : matte la ba-balle</a:t>
            </a:r>
            <a:endParaRPr b="1">
              <a:solidFill>
                <a:srgbClr val="0000FF"/>
              </a:solidFill>
              <a:highlight>
                <a:srgbClr val="FFFF00"/>
              </a:highlight>
            </a:endParaRPr>
          </a:p>
        </p:txBody>
      </p:sp>
      <p:sp>
        <p:nvSpPr>
          <p:cNvPr id="763" name="Google Shape;763;p74"/>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457200" lvl="0" marL="800100" rtl="0" algn="l">
              <a:lnSpc>
                <a:spcPct val="100000"/>
              </a:lnSpc>
              <a:spcBef>
                <a:spcPts val="0"/>
              </a:spcBef>
              <a:spcAft>
                <a:spcPts val="0"/>
              </a:spcAft>
              <a:buClr>
                <a:srgbClr val="CCCCCC"/>
              </a:buClr>
              <a:buSzPts val="3600"/>
              <a:buFont typeface="Comfortaa"/>
              <a:buChar char="⬜"/>
            </a:pPr>
            <a:r>
              <a:rPr lang="en">
                <a:solidFill>
                  <a:srgbClr val="CCCCCC"/>
                </a:solidFill>
              </a:rPr>
              <a:t>Dans la vidéo suivante, comptez exactement le nombre de passes des sportifs de l’équipe blanche (et seulement ceux-là).</a:t>
            </a:r>
            <a:br>
              <a:rPr lang="en">
                <a:solidFill>
                  <a:srgbClr val="CCCCCC"/>
                </a:solidFill>
              </a:rPr>
            </a:br>
            <a:endParaRPr>
              <a:solidFill>
                <a:srgbClr val="CCCCCC"/>
              </a:solidFill>
            </a:endParaRPr>
          </a:p>
        </p:txBody>
      </p:sp>
      <p:sp>
        <p:nvSpPr>
          <p:cNvPr id="764" name="Google Shape;764;p7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descr="C'est un test d'attention, Comptez le nombre de passes de l'équipe blanche. Ne lisez pas la suite avant de voir la vidéo. Il s'agit d'une campagne de sensibilisation pour la sécurité routière de Londres (Transport for London), pour faire attention aux cyclistes. Avez vous vu l'ours faire du moonwalk ? &#10;http://www.facebook.com/pages/Kinesitherapie-et-readaptation-physique/332050536463" id="765" name="Google Shape;765;p74" title="Prévention routière - Test de vigilance">
            <a:hlinkClick r:id="rId3"/>
          </p:cNvPr>
          <p:cNvPicPr preferRelativeResize="0"/>
          <p:nvPr/>
        </p:nvPicPr>
        <p:blipFill rotWithShape="1">
          <a:blip r:embed="rId4">
            <a:alphaModFix/>
          </a:blip>
          <a:srcRect b="0" l="0" r="0" t="0"/>
          <a:stretch/>
        </p:blipFill>
        <p:spPr>
          <a:xfrm>
            <a:off x="6250875" y="4353200"/>
            <a:ext cx="5786450" cy="4339850"/>
          </a:xfrm>
          <a:prstGeom prst="rect">
            <a:avLst/>
          </a:prstGeom>
          <a:noFill/>
          <a:ln>
            <a:noFill/>
          </a:ln>
        </p:spPr>
      </p:pic>
      <p:grpSp>
        <p:nvGrpSpPr>
          <p:cNvPr id="766" name="Google Shape;766;p74"/>
          <p:cNvGrpSpPr/>
          <p:nvPr/>
        </p:nvGrpSpPr>
        <p:grpSpPr>
          <a:xfrm>
            <a:off x="983603" y="700914"/>
            <a:ext cx="1519906" cy="1519906"/>
            <a:chOff x="495600" y="388450"/>
            <a:chExt cx="1982400" cy="1982400"/>
          </a:xfrm>
        </p:grpSpPr>
        <p:sp>
          <p:nvSpPr>
            <p:cNvPr id="767" name="Google Shape;767;p74"/>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768" name="Google Shape;768;p74"/>
            <p:cNvPicPr preferRelativeResize="0"/>
            <p:nvPr/>
          </p:nvPicPr>
          <p:blipFill rotWithShape="1">
            <a:blip r:embed="rId5">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solidFill>
                  <a:srgbClr val="0000FF"/>
                </a:solidFill>
                <a:highlight>
                  <a:srgbClr val="FFFF00"/>
                </a:highlight>
                <a:latin typeface="Courier New"/>
                <a:ea typeface="Courier New"/>
                <a:cs typeface="Courier New"/>
                <a:sym typeface="Courier New"/>
              </a:rPr>
              <a:t>    </a:t>
            </a:r>
            <a:r>
              <a:rPr lang="en">
                <a:solidFill>
                  <a:srgbClr val="0000FF"/>
                </a:solidFill>
                <a:highlight>
                  <a:srgbClr val="FFFF00"/>
                </a:highlight>
              </a:rPr>
              <a:t>Mission 3 : images de Fisher (1967)</a:t>
            </a:r>
            <a:endParaRPr b="1">
              <a:solidFill>
                <a:srgbClr val="0000FF"/>
              </a:solidFill>
              <a:highlight>
                <a:srgbClr val="FFFF00"/>
              </a:highlight>
            </a:endParaRPr>
          </a:p>
        </p:txBody>
      </p:sp>
      <p:sp>
        <p:nvSpPr>
          <p:cNvPr id="774" name="Google Shape;774;p75"/>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457200" lvl="0" marL="800100" rtl="0" algn="l">
              <a:lnSpc>
                <a:spcPct val="100000"/>
              </a:lnSpc>
              <a:spcBef>
                <a:spcPts val="0"/>
              </a:spcBef>
              <a:spcAft>
                <a:spcPts val="0"/>
              </a:spcAft>
              <a:buClr>
                <a:srgbClr val="CCCCCC"/>
              </a:buClr>
              <a:buSzPts val="3600"/>
              <a:buFont typeface="Comfortaa"/>
              <a:buChar char="⬜"/>
            </a:pPr>
            <a:r>
              <a:rPr lang="en">
                <a:solidFill>
                  <a:srgbClr val="CCCCCC"/>
                </a:solidFill>
              </a:rPr>
              <a:t>Un corps de femme qui devient une tête d ’homme</a:t>
            </a:r>
            <a:endParaRPr>
              <a:solidFill>
                <a:srgbClr val="CCCCCC"/>
              </a:solidFill>
            </a:endParaRPr>
          </a:p>
          <a:p>
            <a:pPr indent="-457200" lvl="0" marL="800100" rtl="0" algn="l">
              <a:lnSpc>
                <a:spcPct val="100000"/>
              </a:lnSpc>
              <a:spcBef>
                <a:spcPts val="2000"/>
              </a:spcBef>
              <a:spcAft>
                <a:spcPts val="0"/>
              </a:spcAft>
              <a:buClr>
                <a:srgbClr val="CCCCCC"/>
              </a:buClr>
              <a:buSzPts val="3600"/>
              <a:buFont typeface="Comfortaa"/>
              <a:buChar char="⬜"/>
            </a:pPr>
            <a:r>
              <a:rPr lang="en">
                <a:solidFill>
                  <a:srgbClr val="CCCCCC"/>
                </a:solidFill>
              </a:rPr>
              <a:t>Ou une tête d ’homme qui devient un corps de femme.</a:t>
            </a:r>
            <a:endParaRPr>
              <a:solidFill>
                <a:srgbClr val="CCCCCC"/>
              </a:solidFill>
            </a:endParaRPr>
          </a:p>
          <a:p>
            <a:pPr indent="-457200" lvl="0" marL="800100" rtl="0" algn="l">
              <a:lnSpc>
                <a:spcPct val="100000"/>
              </a:lnSpc>
              <a:spcBef>
                <a:spcPts val="2000"/>
              </a:spcBef>
              <a:spcAft>
                <a:spcPts val="0"/>
              </a:spcAft>
              <a:buClr>
                <a:srgbClr val="CCCCCC"/>
              </a:buClr>
              <a:buSzPts val="3600"/>
              <a:buFont typeface="Comfortaa"/>
              <a:buChar char="⬜"/>
            </a:pPr>
            <a:r>
              <a:rPr lang="en">
                <a:solidFill>
                  <a:srgbClr val="CCCCCC"/>
                </a:solidFill>
              </a:rPr>
              <a:t>L’identification perceptive des images du milieu n’est pas la même selon l ’ordre de passation des images</a:t>
            </a:r>
            <a:endParaRPr>
              <a:solidFill>
                <a:srgbClr val="CCCCCC"/>
              </a:solidFill>
            </a:endParaRPr>
          </a:p>
        </p:txBody>
      </p:sp>
      <p:sp>
        <p:nvSpPr>
          <p:cNvPr id="775" name="Google Shape;775;p7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grpSp>
        <p:nvGrpSpPr>
          <p:cNvPr id="776" name="Google Shape;776;p75"/>
          <p:cNvGrpSpPr/>
          <p:nvPr/>
        </p:nvGrpSpPr>
        <p:grpSpPr>
          <a:xfrm>
            <a:off x="983603" y="700914"/>
            <a:ext cx="1519906" cy="1519906"/>
            <a:chOff x="495600" y="388450"/>
            <a:chExt cx="1982400" cy="1982400"/>
          </a:xfrm>
        </p:grpSpPr>
        <p:sp>
          <p:nvSpPr>
            <p:cNvPr id="777" name="Google Shape;777;p75"/>
            <p:cNvSpPr/>
            <p:nvPr/>
          </p:nvSpPr>
          <p:spPr>
            <a:xfrm>
              <a:off x="495600" y="388450"/>
              <a:ext cx="1982400" cy="1982400"/>
            </a:xfrm>
            <a:prstGeom prst="ellipse">
              <a:avLst/>
            </a:prstGeom>
            <a:solidFill>
              <a:srgbClr val="1E2C24"/>
            </a:solidFill>
            <a:ln cap="flat" cmpd="sng" w="1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endParaRPr b="0" i="0" sz="1400" u="none" cap="none" strike="noStrike">
                <a:solidFill>
                  <a:srgbClr val="000000"/>
                </a:solidFill>
                <a:latin typeface="Arial"/>
                <a:ea typeface="Arial"/>
                <a:cs typeface="Arial"/>
                <a:sym typeface="Arial"/>
              </a:endParaRPr>
            </a:p>
          </p:txBody>
        </p:sp>
        <p:pic>
          <p:nvPicPr>
            <p:cNvPr id="778" name="Google Shape;778;p75"/>
            <p:cNvPicPr preferRelativeResize="0"/>
            <p:nvPr/>
          </p:nvPicPr>
          <p:blipFill rotWithShape="1">
            <a:blip r:embed="rId3">
              <a:alphaModFix/>
            </a:blip>
            <a:srcRect b="-20357" l="-20328" r="-20357" t="-20328"/>
            <a:stretch/>
          </p:blipFill>
          <p:spPr>
            <a:xfrm flipH="1">
              <a:off x="589362" y="482212"/>
              <a:ext cx="1794900" cy="1794900"/>
            </a:xfrm>
            <a:prstGeom prst="ellipse">
              <a:avLst/>
            </a:prstGeom>
            <a:noFill/>
            <a:ln cap="flat" cmpd="sng" w="76200">
              <a:solidFill>
                <a:srgbClr val="FF0000"/>
              </a:solidFill>
              <a:prstDash val="solid"/>
              <a:round/>
              <a:headEnd len="sm" w="sm" type="none"/>
              <a:tailEnd len="sm" w="sm" type="none"/>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76"/>
          <p:cNvPicPr preferRelativeResize="0"/>
          <p:nvPr/>
        </p:nvPicPr>
        <p:blipFill rotWithShape="1">
          <a:blip r:embed="rId3">
            <a:alphaModFix/>
          </a:blip>
          <a:srcRect b="17248" l="0" r="0" t="17853"/>
          <a:stretch/>
        </p:blipFill>
        <p:spPr>
          <a:xfrm>
            <a:off x="9580423" y="5582148"/>
            <a:ext cx="7364503" cy="3809472"/>
          </a:xfrm>
          <a:prstGeom prst="rect">
            <a:avLst/>
          </a:prstGeom>
          <a:noFill/>
          <a:ln>
            <a:noFill/>
          </a:ln>
        </p:spPr>
      </p:pic>
      <p:sp>
        <p:nvSpPr>
          <p:cNvPr id="784" name="Google Shape;784;p7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785" name="Google Shape;785;p76"/>
          <p:cNvPicPr preferRelativeResize="0"/>
          <p:nvPr/>
        </p:nvPicPr>
        <p:blipFill rotWithShape="1">
          <a:blip r:embed="rId4">
            <a:alphaModFix/>
          </a:blip>
          <a:srcRect b="0" l="0" r="0" t="0"/>
          <a:stretch/>
        </p:blipFill>
        <p:spPr>
          <a:xfrm rot="10800000">
            <a:off x="15028909" y="7469300"/>
            <a:ext cx="1426883" cy="1887153"/>
          </a:xfrm>
          <a:prstGeom prst="rect">
            <a:avLst/>
          </a:prstGeom>
          <a:noFill/>
          <a:ln>
            <a:noFill/>
          </a:ln>
        </p:spPr>
      </p:pic>
      <p:pic>
        <p:nvPicPr>
          <p:cNvPr id="786" name="Google Shape;786;p76"/>
          <p:cNvPicPr preferRelativeResize="0"/>
          <p:nvPr/>
        </p:nvPicPr>
        <p:blipFill rotWithShape="1">
          <a:blip r:embed="rId5">
            <a:alphaModFix/>
          </a:blip>
          <a:srcRect b="0" l="0" r="0" t="0"/>
          <a:stretch/>
        </p:blipFill>
        <p:spPr>
          <a:xfrm rot="10800000">
            <a:off x="13301347" y="7469300"/>
            <a:ext cx="1426883" cy="1887153"/>
          </a:xfrm>
          <a:prstGeom prst="rect">
            <a:avLst/>
          </a:prstGeom>
          <a:noFill/>
          <a:ln>
            <a:noFill/>
          </a:ln>
        </p:spPr>
      </p:pic>
      <p:pic>
        <p:nvPicPr>
          <p:cNvPr id="787" name="Google Shape;787;p76"/>
          <p:cNvPicPr preferRelativeResize="0"/>
          <p:nvPr/>
        </p:nvPicPr>
        <p:blipFill rotWithShape="1">
          <a:blip r:embed="rId6">
            <a:alphaModFix/>
          </a:blip>
          <a:srcRect b="0" l="0" r="0" t="0"/>
          <a:stretch/>
        </p:blipFill>
        <p:spPr>
          <a:xfrm rot="10800000">
            <a:off x="11573785" y="7469300"/>
            <a:ext cx="1426882" cy="1887153"/>
          </a:xfrm>
          <a:prstGeom prst="rect">
            <a:avLst/>
          </a:prstGeom>
          <a:noFill/>
          <a:ln>
            <a:noFill/>
          </a:ln>
        </p:spPr>
      </p:pic>
      <p:pic>
        <p:nvPicPr>
          <p:cNvPr id="788" name="Google Shape;788;p76"/>
          <p:cNvPicPr preferRelativeResize="0"/>
          <p:nvPr/>
        </p:nvPicPr>
        <p:blipFill rotWithShape="1">
          <a:blip r:embed="rId7">
            <a:alphaModFix/>
          </a:blip>
          <a:srcRect b="0" l="0" r="0" t="0"/>
          <a:stretch/>
        </p:blipFill>
        <p:spPr>
          <a:xfrm rot="10800000">
            <a:off x="9846224" y="7469300"/>
            <a:ext cx="1426882" cy="1887153"/>
          </a:xfrm>
          <a:prstGeom prst="rect">
            <a:avLst/>
          </a:prstGeom>
          <a:noFill/>
          <a:ln>
            <a:noFill/>
          </a:ln>
        </p:spPr>
      </p:pic>
      <p:pic>
        <p:nvPicPr>
          <p:cNvPr id="789" name="Google Shape;789;p76"/>
          <p:cNvPicPr preferRelativeResize="0"/>
          <p:nvPr/>
        </p:nvPicPr>
        <p:blipFill rotWithShape="1">
          <a:blip r:embed="rId8">
            <a:alphaModFix/>
          </a:blip>
          <a:srcRect b="0" l="0" r="0" t="0"/>
          <a:stretch/>
        </p:blipFill>
        <p:spPr>
          <a:xfrm rot="10800000">
            <a:off x="15028909" y="5582147"/>
            <a:ext cx="1426883" cy="1887153"/>
          </a:xfrm>
          <a:prstGeom prst="rect">
            <a:avLst/>
          </a:prstGeom>
          <a:noFill/>
          <a:ln>
            <a:noFill/>
          </a:ln>
        </p:spPr>
      </p:pic>
      <p:pic>
        <p:nvPicPr>
          <p:cNvPr id="790" name="Google Shape;790;p76"/>
          <p:cNvPicPr preferRelativeResize="0"/>
          <p:nvPr/>
        </p:nvPicPr>
        <p:blipFill rotWithShape="1">
          <a:blip r:embed="rId9">
            <a:alphaModFix/>
          </a:blip>
          <a:srcRect b="0" l="0" r="0" t="0"/>
          <a:stretch/>
        </p:blipFill>
        <p:spPr>
          <a:xfrm rot="10800000">
            <a:off x="13301347" y="5582147"/>
            <a:ext cx="1426883" cy="1887153"/>
          </a:xfrm>
          <a:prstGeom prst="rect">
            <a:avLst/>
          </a:prstGeom>
          <a:noFill/>
          <a:ln>
            <a:noFill/>
          </a:ln>
        </p:spPr>
      </p:pic>
      <p:pic>
        <p:nvPicPr>
          <p:cNvPr id="791" name="Google Shape;791;p76"/>
          <p:cNvPicPr preferRelativeResize="0"/>
          <p:nvPr/>
        </p:nvPicPr>
        <p:blipFill rotWithShape="1">
          <a:blip r:embed="rId10">
            <a:alphaModFix/>
          </a:blip>
          <a:srcRect b="0" l="0" r="0" t="0"/>
          <a:stretch/>
        </p:blipFill>
        <p:spPr>
          <a:xfrm rot="10800000">
            <a:off x="11573785" y="5582147"/>
            <a:ext cx="1426882" cy="1887153"/>
          </a:xfrm>
          <a:prstGeom prst="rect">
            <a:avLst/>
          </a:prstGeom>
          <a:noFill/>
          <a:ln>
            <a:noFill/>
          </a:ln>
        </p:spPr>
      </p:pic>
      <p:pic>
        <p:nvPicPr>
          <p:cNvPr id="792" name="Google Shape;792;p76"/>
          <p:cNvPicPr preferRelativeResize="0"/>
          <p:nvPr/>
        </p:nvPicPr>
        <p:blipFill rotWithShape="1">
          <a:blip r:embed="rId11">
            <a:alphaModFix/>
          </a:blip>
          <a:srcRect b="0" l="0" r="0" t="0"/>
          <a:stretch/>
        </p:blipFill>
        <p:spPr>
          <a:xfrm rot="10800000">
            <a:off x="9846224" y="5582147"/>
            <a:ext cx="1426882" cy="1887153"/>
          </a:xfrm>
          <a:prstGeom prst="rect">
            <a:avLst/>
          </a:prstGeom>
          <a:noFill/>
          <a:ln>
            <a:noFill/>
          </a:ln>
        </p:spPr>
      </p:pic>
      <p:pic>
        <p:nvPicPr>
          <p:cNvPr id="793" name="Google Shape;793;p76"/>
          <p:cNvPicPr preferRelativeResize="0"/>
          <p:nvPr/>
        </p:nvPicPr>
        <p:blipFill rotWithShape="1">
          <a:blip r:embed="rId3">
            <a:alphaModFix/>
          </a:blip>
          <a:srcRect b="17248" l="0" r="0" t="17853"/>
          <a:stretch/>
        </p:blipFill>
        <p:spPr>
          <a:xfrm>
            <a:off x="9580423" y="864681"/>
            <a:ext cx="7364503" cy="3809472"/>
          </a:xfrm>
          <a:prstGeom prst="rect">
            <a:avLst/>
          </a:prstGeom>
          <a:noFill/>
          <a:ln>
            <a:noFill/>
          </a:ln>
        </p:spPr>
      </p:pic>
      <p:pic>
        <p:nvPicPr>
          <p:cNvPr id="794" name="Google Shape;794;p76"/>
          <p:cNvPicPr preferRelativeResize="0"/>
          <p:nvPr/>
        </p:nvPicPr>
        <p:blipFill rotWithShape="1">
          <a:blip r:embed="rId12">
            <a:alphaModFix/>
          </a:blip>
          <a:srcRect b="0" l="0" r="0" t="0"/>
          <a:stretch/>
        </p:blipFill>
        <p:spPr>
          <a:xfrm rot="10800000">
            <a:off x="15028909" y="2751833"/>
            <a:ext cx="1426883" cy="1887153"/>
          </a:xfrm>
          <a:prstGeom prst="rect">
            <a:avLst/>
          </a:prstGeom>
          <a:noFill/>
          <a:ln>
            <a:noFill/>
          </a:ln>
        </p:spPr>
      </p:pic>
      <p:pic>
        <p:nvPicPr>
          <p:cNvPr id="795" name="Google Shape;795;p76"/>
          <p:cNvPicPr preferRelativeResize="0"/>
          <p:nvPr/>
        </p:nvPicPr>
        <p:blipFill rotWithShape="1">
          <a:blip r:embed="rId13">
            <a:alphaModFix/>
          </a:blip>
          <a:srcRect b="0" l="0" r="0" t="0"/>
          <a:stretch/>
        </p:blipFill>
        <p:spPr>
          <a:xfrm rot="10800000">
            <a:off x="13301347" y="2751833"/>
            <a:ext cx="1426883" cy="1887153"/>
          </a:xfrm>
          <a:prstGeom prst="rect">
            <a:avLst/>
          </a:prstGeom>
          <a:noFill/>
          <a:ln>
            <a:noFill/>
          </a:ln>
        </p:spPr>
      </p:pic>
      <p:pic>
        <p:nvPicPr>
          <p:cNvPr id="796" name="Google Shape;796;p76"/>
          <p:cNvPicPr preferRelativeResize="0"/>
          <p:nvPr/>
        </p:nvPicPr>
        <p:blipFill rotWithShape="1">
          <a:blip r:embed="rId14">
            <a:alphaModFix/>
          </a:blip>
          <a:srcRect b="0" l="0" r="0" t="0"/>
          <a:stretch/>
        </p:blipFill>
        <p:spPr>
          <a:xfrm rot="10800000">
            <a:off x="11573785" y="2751833"/>
            <a:ext cx="1426882" cy="1887153"/>
          </a:xfrm>
          <a:prstGeom prst="rect">
            <a:avLst/>
          </a:prstGeom>
          <a:noFill/>
          <a:ln>
            <a:noFill/>
          </a:ln>
        </p:spPr>
      </p:pic>
      <p:pic>
        <p:nvPicPr>
          <p:cNvPr id="797" name="Google Shape;797;p76"/>
          <p:cNvPicPr preferRelativeResize="0"/>
          <p:nvPr/>
        </p:nvPicPr>
        <p:blipFill rotWithShape="1">
          <a:blip r:embed="rId15">
            <a:alphaModFix/>
          </a:blip>
          <a:srcRect b="0" l="0" r="0" t="0"/>
          <a:stretch/>
        </p:blipFill>
        <p:spPr>
          <a:xfrm rot="10800000">
            <a:off x="9846224" y="2751833"/>
            <a:ext cx="1426882" cy="1887153"/>
          </a:xfrm>
          <a:prstGeom prst="rect">
            <a:avLst/>
          </a:prstGeom>
          <a:noFill/>
          <a:ln>
            <a:noFill/>
          </a:ln>
        </p:spPr>
      </p:pic>
      <p:pic>
        <p:nvPicPr>
          <p:cNvPr id="798" name="Google Shape;798;p76"/>
          <p:cNvPicPr preferRelativeResize="0"/>
          <p:nvPr/>
        </p:nvPicPr>
        <p:blipFill rotWithShape="1">
          <a:blip r:embed="rId16">
            <a:alphaModFix/>
          </a:blip>
          <a:srcRect b="0" l="0" r="0" t="0"/>
          <a:stretch/>
        </p:blipFill>
        <p:spPr>
          <a:xfrm rot="10800000">
            <a:off x="15028909" y="864681"/>
            <a:ext cx="1426883" cy="1887153"/>
          </a:xfrm>
          <a:prstGeom prst="rect">
            <a:avLst/>
          </a:prstGeom>
          <a:noFill/>
          <a:ln>
            <a:noFill/>
          </a:ln>
        </p:spPr>
      </p:pic>
      <p:pic>
        <p:nvPicPr>
          <p:cNvPr id="799" name="Google Shape;799;p76"/>
          <p:cNvPicPr preferRelativeResize="0"/>
          <p:nvPr/>
        </p:nvPicPr>
        <p:blipFill rotWithShape="1">
          <a:blip r:embed="rId17">
            <a:alphaModFix/>
          </a:blip>
          <a:srcRect b="0" l="0" r="0" t="0"/>
          <a:stretch/>
        </p:blipFill>
        <p:spPr>
          <a:xfrm rot="10800000">
            <a:off x="13301347" y="864681"/>
            <a:ext cx="1426883" cy="1887153"/>
          </a:xfrm>
          <a:prstGeom prst="rect">
            <a:avLst/>
          </a:prstGeom>
          <a:noFill/>
          <a:ln>
            <a:noFill/>
          </a:ln>
        </p:spPr>
      </p:pic>
      <p:pic>
        <p:nvPicPr>
          <p:cNvPr id="800" name="Google Shape;800;p76"/>
          <p:cNvPicPr preferRelativeResize="0"/>
          <p:nvPr/>
        </p:nvPicPr>
        <p:blipFill rotWithShape="1">
          <a:blip r:embed="rId18">
            <a:alphaModFix/>
          </a:blip>
          <a:srcRect b="0" l="0" r="0" t="0"/>
          <a:stretch/>
        </p:blipFill>
        <p:spPr>
          <a:xfrm rot="10800000">
            <a:off x="11573785" y="864681"/>
            <a:ext cx="1426882" cy="1887153"/>
          </a:xfrm>
          <a:prstGeom prst="rect">
            <a:avLst/>
          </a:prstGeom>
          <a:noFill/>
          <a:ln>
            <a:noFill/>
          </a:ln>
        </p:spPr>
      </p:pic>
      <p:pic>
        <p:nvPicPr>
          <p:cNvPr id="801" name="Google Shape;801;p76"/>
          <p:cNvPicPr preferRelativeResize="0"/>
          <p:nvPr/>
        </p:nvPicPr>
        <p:blipFill rotWithShape="1">
          <a:blip r:embed="rId19">
            <a:alphaModFix/>
          </a:blip>
          <a:srcRect b="0" l="0" r="0" t="0"/>
          <a:stretch/>
        </p:blipFill>
        <p:spPr>
          <a:xfrm rot="10800000">
            <a:off x="9846224" y="864681"/>
            <a:ext cx="1426882" cy="1887153"/>
          </a:xfrm>
          <a:prstGeom prst="rect">
            <a:avLst/>
          </a:prstGeom>
          <a:noFill/>
          <a:ln>
            <a:noFill/>
          </a:ln>
        </p:spPr>
      </p:pic>
      <p:pic>
        <p:nvPicPr>
          <p:cNvPr id="802" name="Google Shape;802;p76"/>
          <p:cNvPicPr preferRelativeResize="0"/>
          <p:nvPr/>
        </p:nvPicPr>
        <p:blipFill rotWithShape="1">
          <a:blip r:embed="rId3">
            <a:alphaModFix/>
          </a:blip>
          <a:srcRect b="17248" l="0" r="0" t="17853"/>
          <a:stretch/>
        </p:blipFill>
        <p:spPr>
          <a:xfrm>
            <a:off x="1343090" y="899846"/>
            <a:ext cx="7364503" cy="3809472"/>
          </a:xfrm>
          <a:prstGeom prst="rect">
            <a:avLst/>
          </a:prstGeom>
          <a:noFill/>
          <a:ln>
            <a:noFill/>
          </a:ln>
        </p:spPr>
      </p:pic>
      <p:pic>
        <p:nvPicPr>
          <p:cNvPr id="803" name="Google Shape;803;p76"/>
          <p:cNvPicPr preferRelativeResize="0"/>
          <p:nvPr/>
        </p:nvPicPr>
        <p:blipFill rotWithShape="1">
          <a:blip r:embed="rId20">
            <a:alphaModFix/>
          </a:blip>
          <a:srcRect b="0" l="0" r="0" t="0"/>
          <a:stretch/>
        </p:blipFill>
        <p:spPr>
          <a:xfrm>
            <a:off x="1608891" y="899846"/>
            <a:ext cx="1426882" cy="1887153"/>
          </a:xfrm>
          <a:prstGeom prst="rect">
            <a:avLst/>
          </a:prstGeom>
          <a:noFill/>
          <a:ln>
            <a:noFill/>
          </a:ln>
        </p:spPr>
      </p:pic>
      <p:pic>
        <p:nvPicPr>
          <p:cNvPr id="804" name="Google Shape;804;p76"/>
          <p:cNvPicPr preferRelativeResize="0"/>
          <p:nvPr/>
        </p:nvPicPr>
        <p:blipFill rotWithShape="1">
          <a:blip r:embed="rId21">
            <a:alphaModFix/>
          </a:blip>
          <a:srcRect b="0" l="0" r="0" t="0"/>
          <a:stretch/>
        </p:blipFill>
        <p:spPr>
          <a:xfrm>
            <a:off x="3336453" y="899846"/>
            <a:ext cx="1426883" cy="1887153"/>
          </a:xfrm>
          <a:prstGeom prst="rect">
            <a:avLst/>
          </a:prstGeom>
          <a:noFill/>
          <a:ln>
            <a:noFill/>
          </a:ln>
        </p:spPr>
      </p:pic>
      <p:pic>
        <p:nvPicPr>
          <p:cNvPr id="805" name="Google Shape;805;p76"/>
          <p:cNvPicPr preferRelativeResize="0"/>
          <p:nvPr/>
        </p:nvPicPr>
        <p:blipFill rotWithShape="1">
          <a:blip r:embed="rId22">
            <a:alphaModFix/>
          </a:blip>
          <a:srcRect b="0" l="0" r="0" t="0"/>
          <a:stretch/>
        </p:blipFill>
        <p:spPr>
          <a:xfrm>
            <a:off x="5064015" y="899846"/>
            <a:ext cx="1426883" cy="1887153"/>
          </a:xfrm>
          <a:prstGeom prst="rect">
            <a:avLst/>
          </a:prstGeom>
          <a:noFill/>
          <a:ln>
            <a:noFill/>
          </a:ln>
        </p:spPr>
      </p:pic>
      <p:pic>
        <p:nvPicPr>
          <p:cNvPr id="806" name="Google Shape;806;p76"/>
          <p:cNvPicPr preferRelativeResize="0"/>
          <p:nvPr/>
        </p:nvPicPr>
        <p:blipFill rotWithShape="1">
          <a:blip r:embed="rId23">
            <a:alphaModFix/>
          </a:blip>
          <a:srcRect b="0" l="0" r="0" t="0"/>
          <a:stretch/>
        </p:blipFill>
        <p:spPr>
          <a:xfrm>
            <a:off x="6791577" y="899846"/>
            <a:ext cx="1426882" cy="1887153"/>
          </a:xfrm>
          <a:prstGeom prst="rect">
            <a:avLst/>
          </a:prstGeom>
          <a:noFill/>
          <a:ln>
            <a:noFill/>
          </a:ln>
        </p:spPr>
      </p:pic>
      <p:pic>
        <p:nvPicPr>
          <p:cNvPr id="807" name="Google Shape;807;p76"/>
          <p:cNvPicPr preferRelativeResize="0"/>
          <p:nvPr/>
        </p:nvPicPr>
        <p:blipFill rotWithShape="1">
          <a:blip r:embed="rId24">
            <a:alphaModFix/>
          </a:blip>
          <a:srcRect b="0" l="0" r="0" t="0"/>
          <a:stretch/>
        </p:blipFill>
        <p:spPr>
          <a:xfrm>
            <a:off x="1608891" y="2786999"/>
            <a:ext cx="1426882" cy="1887153"/>
          </a:xfrm>
          <a:prstGeom prst="rect">
            <a:avLst/>
          </a:prstGeom>
          <a:noFill/>
          <a:ln>
            <a:noFill/>
          </a:ln>
        </p:spPr>
      </p:pic>
      <p:pic>
        <p:nvPicPr>
          <p:cNvPr id="808" name="Google Shape;808;p76"/>
          <p:cNvPicPr preferRelativeResize="0"/>
          <p:nvPr/>
        </p:nvPicPr>
        <p:blipFill rotWithShape="1">
          <a:blip r:embed="rId25">
            <a:alphaModFix/>
          </a:blip>
          <a:srcRect b="0" l="0" r="0" t="0"/>
          <a:stretch/>
        </p:blipFill>
        <p:spPr>
          <a:xfrm>
            <a:off x="3336453" y="2786999"/>
            <a:ext cx="1426883" cy="1887153"/>
          </a:xfrm>
          <a:prstGeom prst="rect">
            <a:avLst/>
          </a:prstGeom>
          <a:noFill/>
          <a:ln>
            <a:noFill/>
          </a:ln>
        </p:spPr>
      </p:pic>
      <p:pic>
        <p:nvPicPr>
          <p:cNvPr id="809" name="Google Shape;809;p76"/>
          <p:cNvPicPr preferRelativeResize="0"/>
          <p:nvPr/>
        </p:nvPicPr>
        <p:blipFill rotWithShape="1">
          <a:blip r:embed="rId26">
            <a:alphaModFix/>
          </a:blip>
          <a:srcRect b="0" l="0" r="0" t="0"/>
          <a:stretch/>
        </p:blipFill>
        <p:spPr>
          <a:xfrm>
            <a:off x="5064015" y="2786999"/>
            <a:ext cx="1426883" cy="1887153"/>
          </a:xfrm>
          <a:prstGeom prst="rect">
            <a:avLst/>
          </a:prstGeom>
          <a:noFill/>
          <a:ln>
            <a:noFill/>
          </a:ln>
        </p:spPr>
      </p:pic>
      <p:pic>
        <p:nvPicPr>
          <p:cNvPr id="810" name="Google Shape;810;p76"/>
          <p:cNvPicPr preferRelativeResize="0"/>
          <p:nvPr/>
        </p:nvPicPr>
        <p:blipFill rotWithShape="1">
          <a:blip r:embed="rId27">
            <a:alphaModFix/>
          </a:blip>
          <a:srcRect b="0" l="0" r="0" t="0"/>
          <a:stretch/>
        </p:blipFill>
        <p:spPr>
          <a:xfrm>
            <a:off x="6791577" y="2786999"/>
            <a:ext cx="1426882" cy="1887153"/>
          </a:xfrm>
          <a:prstGeom prst="rect">
            <a:avLst/>
          </a:prstGeom>
          <a:noFill/>
          <a:ln>
            <a:noFill/>
          </a:ln>
        </p:spPr>
      </p:pic>
      <p:pic>
        <p:nvPicPr>
          <p:cNvPr id="811" name="Google Shape;811;p76"/>
          <p:cNvPicPr preferRelativeResize="0"/>
          <p:nvPr/>
        </p:nvPicPr>
        <p:blipFill rotWithShape="1">
          <a:blip r:embed="rId3">
            <a:alphaModFix/>
          </a:blip>
          <a:srcRect b="17847" l="0" r="0" t="17250"/>
          <a:stretch/>
        </p:blipFill>
        <p:spPr>
          <a:xfrm>
            <a:off x="1343076" y="5582148"/>
            <a:ext cx="7364503" cy="3809472"/>
          </a:xfrm>
          <a:prstGeom prst="rect">
            <a:avLst/>
          </a:prstGeom>
          <a:noFill/>
          <a:ln>
            <a:noFill/>
          </a:ln>
        </p:spPr>
      </p:pic>
      <p:pic>
        <p:nvPicPr>
          <p:cNvPr id="812" name="Google Shape;812;p76"/>
          <p:cNvPicPr preferRelativeResize="0"/>
          <p:nvPr/>
        </p:nvPicPr>
        <p:blipFill rotWithShape="1">
          <a:blip r:embed="rId28">
            <a:alphaModFix/>
          </a:blip>
          <a:srcRect b="0" l="0" r="0" t="0"/>
          <a:stretch/>
        </p:blipFill>
        <p:spPr>
          <a:xfrm>
            <a:off x="1608877" y="5617313"/>
            <a:ext cx="1426883" cy="1887153"/>
          </a:xfrm>
          <a:prstGeom prst="rect">
            <a:avLst/>
          </a:prstGeom>
          <a:noFill/>
          <a:ln>
            <a:noFill/>
          </a:ln>
        </p:spPr>
      </p:pic>
      <p:pic>
        <p:nvPicPr>
          <p:cNvPr id="813" name="Google Shape;813;p76"/>
          <p:cNvPicPr preferRelativeResize="0"/>
          <p:nvPr/>
        </p:nvPicPr>
        <p:blipFill rotWithShape="1">
          <a:blip r:embed="rId29">
            <a:alphaModFix/>
          </a:blip>
          <a:srcRect b="0" l="0" r="0" t="0"/>
          <a:stretch/>
        </p:blipFill>
        <p:spPr>
          <a:xfrm>
            <a:off x="3336439" y="5617313"/>
            <a:ext cx="1426883" cy="1887153"/>
          </a:xfrm>
          <a:prstGeom prst="rect">
            <a:avLst/>
          </a:prstGeom>
          <a:noFill/>
          <a:ln>
            <a:noFill/>
          </a:ln>
        </p:spPr>
      </p:pic>
      <p:pic>
        <p:nvPicPr>
          <p:cNvPr id="814" name="Google Shape;814;p76"/>
          <p:cNvPicPr preferRelativeResize="0"/>
          <p:nvPr/>
        </p:nvPicPr>
        <p:blipFill rotWithShape="1">
          <a:blip r:embed="rId30">
            <a:alphaModFix/>
          </a:blip>
          <a:srcRect b="0" l="0" r="0" t="0"/>
          <a:stretch/>
        </p:blipFill>
        <p:spPr>
          <a:xfrm>
            <a:off x="5064000" y="5617313"/>
            <a:ext cx="1426883" cy="1887153"/>
          </a:xfrm>
          <a:prstGeom prst="rect">
            <a:avLst/>
          </a:prstGeom>
          <a:noFill/>
          <a:ln>
            <a:noFill/>
          </a:ln>
        </p:spPr>
      </p:pic>
      <p:pic>
        <p:nvPicPr>
          <p:cNvPr id="815" name="Google Shape;815;p76"/>
          <p:cNvPicPr preferRelativeResize="0"/>
          <p:nvPr/>
        </p:nvPicPr>
        <p:blipFill rotWithShape="1">
          <a:blip r:embed="rId31">
            <a:alphaModFix/>
          </a:blip>
          <a:srcRect b="0" l="0" r="0" t="0"/>
          <a:stretch/>
        </p:blipFill>
        <p:spPr>
          <a:xfrm>
            <a:off x="6791562" y="5617313"/>
            <a:ext cx="1426882" cy="1887153"/>
          </a:xfrm>
          <a:prstGeom prst="rect">
            <a:avLst/>
          </a:prstGeom>
          <a:noFill/>
          <a:ln>
            <a:noFill/>
          </a:ln>
        </p:spPr>
      </p:pic>
      <p:pic>
        <p:nvPicPr>
          <p:cNvPr id="816" name="Google Shape;816;p76"/>
          <p:cNvPicPr preferRelativeResize="0"/>
          <p:nvPr/>
        </p:nvPicPr>
        <p:blipFill rotWithShape="1">
          <a:blip r:embed="rId32">
            <a:alphaModFix/>
          </a:blip>
          <a:srcRect b="0" l="0" r="0" t="0"/>
          <a:stretch/>
        </p:blipFill>
        <p:spPr>
          <a:xfrm>
            <a:off x="1608877" y="7504466"/>
            <a:ext cx="1426883" cy="1887153"/>
          </a:xfrm>
          <a:prstGeom prst="rect">
            <a:avLst/>
          </a:prstGeom>
          <a:noFill/>
          <a:ln>
            <a:noFill/>
          </a:ln>
        </p:spPr>
      </p:pic>
      <p:pic>
        <p:nvPicPr>
          <p:cNvPr id="817" name="Google Shape;817;p76"/>
          <p:cNvPicPr preferRelativeResize="0"/>
          <p:nvPr/>
        </p:nvPicPr>
        <p:blipFill rotWithShape="1">
          <a:blip r:embed="rId33">
            <a:alphaModFix/>
          </a:blip>
          <a:srcRect b="0" l="0" r="0" t="0"/>
          <a:stretch/>
        </p:blipFill>
        <p:spPr>
          <a:xfrm>
            <a:off x="3336439" y="7504466"/>
            <a:ext cx="1426883" cy="1887153"/>
          </a:xfrm>
          <a:prstGeom prst="rect">
            <a:avLst/>
          </a:prstGeom>
          <a:noFill/>
          <a:ln>
            <a:noFill/>
          </a:ln>
        </p:spPr>
      </p:pic>
      <p:pic>
        <p:nvPicPr>
          <p:cNvPr id="818" name="Google Shape;818;p76"/>
          <p:cNvPicPr preferRelativeResize="0"/>
          <p:nvPr/>
        </p:nvPicPr>
        <p:blipFill rotWithShape="1">
          <a:blip r:embed="rId34">
            <a:alphaModFix/>
          </a:blip>
          <a:srcRect b="0" l="0" r="0" t="0"/>
          <a:stretch/>
        </p:blipFill>
        <p:spPr>
          <a:xfrm>
            <a:off x="5064000" y="7504466"/>
            <a:ext cx="1426883" cy="1887153"/>
          </a:xfrm>
          <a:prstGeom prst="rect">
            <a:avLst/>
          </a:prstGeom>
          <a:noFill/>
          <a:ln>
            <a:noFill/>
          </a:ln>
        </p:spPr>
      </p:pic>
      <p:pic>
        <p:nvPicPr>
          <p:cNvPr id="819" name="Google Shape;819;p76"/>
          <p:cNvPicPr preferRelativeResize="0"/>
          <p:nvPr/>
        </p:nvPicPr>
        <p:blipFill rotWithShape="1">
          <a:blip r:embed="rId35">
            <a:alphaModFix/>
          </a:blip>
          <a:srcRect b="0" l="0" r="0" t="0"/>
          <a:stretch/>
        </p:blipFill>
        <p:spPr>
          <a:xfrm>
            <a:off x="6791562" y="7504466"/>
            <a:ext cx="1426882" cy="18871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 processus de perception</a:t>
            </a:r>
            <a:endParaRPr b="1"/>
          </a:p>
        </p:txBody>
      </p:sp>
      <p:sp>
        <p:nvSpPr>
          <p:cNvPr id="825" name="Google Shape;825;p77"/>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90000"/>
              </a:lnSpc>
              <a:spcBef>
                <a:spcPts val="0"/>
              </a:spcBef>
              <a:spcAft>
                <a:spcPts val="0"/>
              </a:spcAft>
              <a:buClr>
                <a:srgbClr val="CCCCCC"/>
              </a:buClr>
              <a:buSzPts val="3000"/>
              <a:buFont typeface="Comfortaa"/>
              <a:buChar char="⬜"/>
            </a:pPr>
            <a:r>
              <a:rPr lang="en" sz="3000">
                <a:solidFill>
                  <a:srgbClr val="CCCCCC"/>
                </a:solidFill>
              </a:rPr>
              <a:t>le même pour tout individu, enfant ou adulte mais l’individu ne perçoit pas nécessairement la même chose à partir de la même source. </a:t>
            </a:r>
            <a:endParaRPr sz="3000">
              <a:solidFill>
                <a:srgbClr val="CCCCCC"/>
              </a:solidFill>
            </a:endParaRPr>
          </a:p>
          <a:p>
            <a:pPr indent="-342900" lvl="0" marL="342900" rtl="0" algn="l">
              <a:lnSpc>
                <a:spcPct val="90000"/>
              </a:lnSpc>
              <a:spcBef>
                <a:spcPts val="2000"/>
              </a:spcBef>
              <a:spcAft>
                <a:spcPts val="0"/>
              </a:spcAft>
              <a:buClr>
                <a:srgbClr val="CCCCCC"/>
              </a:buClr>
              <a:buSzPts val="3000"/>
              <a:buFont typeface="Comfortaa"/>
              <a:buChar char="⬜"/>
            </a:pPr>
            <a:r>
              <a:rPr lang="en" sz="3000">
                <a:solidFill>
                  <a:srgbClr val="CCCCCC"/>
                </a:solidFill>
              </a:rPr>
              <a:t>Notre perception est limitée par notre expérience individuelle :</a:t>
            </a:r>
            <a:endParaRPr sz="3000">
              <a:solidFill>
                <a:srgbClr val="CCCCCC"/>
              </a:solidFill>
            </a:endParaRPr>
          </a:p>
          <a:p>
            <a:pPr indent="-387350" lvl="1" marL="685800" rtl="0" algn="l">
              <a:lnSpc>
                <a:spcPct val="90000"/>
              </a:lnSpc>
              <a:spcBef>
                <a:spcPts val="600"/>
              </a:spcBef>
              <a:spcAft>
                <a:spcPts val="0"/>
              </a:spcAft>
              <a:buClr>
                <a:srgbClr val="CCCCCC"/>
              </a:buClr>
              <a:buSzPts val="3000"/>
              <a:buFont typeface="Noto Sans Symbols"/>
              <a:buChar char="⬜"/>
            </a:pPr>
            <a:r>
              <a:rPr lang="en" sz="3000">
                <a:solidFill>
                  <a:srgbClr val="CCCCCC"/>
                </a:solidFill>
              </a:rPr>
              <a:t>Même si nos cinq sens sont actifs dans tout acte de perception, c’est notre cerveau qui </a:t>
            </a:r>
            <a:r>
              <a:rPr b="1" lang="en" sz="3000">
                <a:solidFill>
                  <a:srgbClr val="CCCCCC"/>
                </a:solidFill>
              </a:rPr>
              <a:t>décide</a:t>
            </a:r>
            <a:r>
              <a:rPr lang="en" sz="3000">
                <a:solidFill>
                  <a:srgbClr val="CCCCCC"/>
                </a:solidFill>
              </a:rPr>
              <a:t> de ce que nous pouvons percevoir à travers eux.</a:t>
            </a:r>
            <a:endParaRPr sz="3000">
              <a:solidFill>
                <a:srgbClr val="CCCCCC"/>
              </a:solidFill>
            </a:endParaRPr>
          </a:p>
          <a:p>
            <a:pPr indent="-387350" lvl="1" marL="685800" rtl="0" algn="l">
              <a:lnSpc>
                <a:spcPct val="90000"/>
              </a:lnSpc>
              <a:spcBef>
                <a:spcPts val="600"/>
              </a:spcBef>
              <a:spcAft>
                <a:spcPts val="0"/>
              </a:spcAft>
              <a:buClr>
                <a:srgbClr val="CCCCCC"/>
              </a:buClr>
              <a:buSzPts val="3000"/>
              <a:buFont typeface="Comfortaa"/>
              <a:buChar char="⬜"/>
            </a:pPr>
            <a:r>
              <a:rPr lang="en" sz="3000">
                <a:solidFill>
                  <a:srgbClr val="CCCCCC"/>
                </a:solidFill>
              </a:rPr>
              <a:t>Nos connaissances antérieures, nos valeurs, notre affectivité, nos styles cognitifs, notre âge et peut-être notre sexe jouent sur notre manière d’appréhender et d’interpréter notre environnement.</a:t>
            </a:r>
            <a:endParaRPr sz="3000">
              <a:solidFill>
                <a:srgbClr val="CCCCCC"/>
              </a:solidFill>
            </a:endParaRPr>
          </a:p>
        </p:txBody>
      </p:sp>
      <p:sp>
        <p:nvSpPr>
          <p:cNvPr id="826" name="Google Shape;826;p7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27" name="Google Shape;827;p77"/>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0" st="0"/>
                                            </p:txEl>
                                          </p:spTgt>
                                        </p:tgtEl>
                                        <p:attrNameLst>
                                          <p:attrName>style.visibility</p:attrName>
                                        </p:attrNameLst>
                                      </p:cBhvr>
                                      <p:to>
                                        <p:strVal val="visible"/>
                                      </p:to>
                                    </p:set>
                                    <p:animEffect filter="fade" transition="in">
                                      <p:cBhvr>
                                        <p:cTn dur="1000"/>
                                        <p:tgtEl>
                                          <p:spTgt spid="8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1" st="1"/>
                                            </p:txEl>
                                          </p:spTgt>
                                        </p:tgtEl>
                                        <p:attrNameLst>
                                          <p:attrName>style.visibility</p:attrName>
                                        </p:attrNameLst>
                                      </p:cBhvr>
                                      <p:to>
                                        <p:strVal val="visible"/>
                                      </p:to>
                                    </p:set>
                                    <p:animEffect filter="fade" transition="in">
                                      <p:cBhvr>
                                        <p:cTn dur="1000"/>
                                        <p:tgtEl>
                                          <p:spTgt spid="8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2" st="2"/>
                                            </p:txEl>
                                          </p:spTgt>
                                        </p:tgtEl>
                                        <p:attrNameLst>
                                          <p:attrName>style.visibility</p:attrName>
                                        </p:attrNameLst>
                                      </p:cBhvr>
                                      <p:to>
                                        <p:strVal val="visible"/>
                                      </p:to>
                                    </p:set>
                                    <p:animEffect filter="fade" transition="in">
                                      <p:cBhvr>
                                        <p:cTn dur="1000"/>
                                        <p:tgtEl>
                                          <p:spTgt spid="8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3" st="3"/>
                                            </p:txEl>
                                          </p:spTgt>
                                        </p:tgtEl>
                                        <p:attrNameLst>
                                          <p:attrName>style.visibility</p:attrName>
                                        </p:attrNameLst>
                                      </p:cBhvr>
                                      <p:to>
                                        <p:strVal val="visible"/>
                                      </p:to>
                                    </p:set>
                                    <p:animEffect filter="fade" transition="in">
                                      <p:cBhvr>
                                        <p:cTn dur="1000"/>
                                        <p:tgtEl>
                                          <p:spTgt spid="8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8"/>
          <p:cNvSpPr/>
          <p:nvPr/>
        </p:nvSpPr>
        <p:spPr>
          <a:xfrm>
            <a:off x="0" y="2445675"/>
            <a:ext cx="18288001" cy="67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théorie de la Gestalt </a:t>
            </a:r>
            <a:endParaRPr b="1"/>
          </a:p>
        </p:txBody>
      </p:sp>
      <p:sp>
        <p:nvSpPr>
          <p:cNvPr id="834" name="Google Shape;834;p7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35" name="Google Shape;835;p78"/>
          <p:cNvPicPr preferRelativeResize="0"/>
          <p:nvPr/>
        </p:nvPicPr>
        <p:blipFill rotWithShape="1">
          <a:blip r:embed="rId3">
            <a:alphaModFix/>
          </a:blip>
          <a:srcRect b="0" l="0" r="0" t="0"/>
          <a:stretch/>
        </p:blipFill>
        <p:spPr>
          <a:xfrm>
            <a:off x="272025" y="3241100"/>
            <a:ext cx="5962650" cy="4953000"/>
          </a:xfrm>
          <a:prstGeom prst="rect">
            <a:avLst/>
          </a:prstGeom>
          <a:noFill/>
          <a:ln>
            <a:noFill/>
          </a:ln>
        </p:spPr>
      </p:pic>
      <p:pic>
        <p:nvPicPr>
          <p:cNvPr id="836" name="Google Shape;836;p78"/>
          <p:cNvPicPr preferRelativeResize="0"/>
          <p:nvPr/>
        </p:nvPicPr>
        <p:blipFill rotWithShape="1">
          <a:blip r:embed="rId4">
            <a:alphaModFix/>
          </a:blip>
          <a:srcRect b="0" l="0" r="0" t="0"/>
          <a:stretch/>
        </p:blipFill>
        <p:spPr>
          <a:xfrm>
            <a:off x="6660268" y="3436925"/>
            <a:ext cx="5349729" cy="4745599"/>
          </a:xfrm>
          <a:prstGeom prst="rect">
            <a:avLst/>
          </a:prstGeom>
          <a:noFill/>
          <a:ln>
            <a:noFill/>
          </a:ln>
        </p:spPr>
      </p:pic>
      <p:pic>
        <p:nvPicPr>
          <p:cNvPr id="837" name="Google Shape;837;p78"/>
          <p:cNvPicPr preferRelativeResize="0"/>
          <p:nvPr/>
        </p:nvPicPr>
        <p:blipFill rotWithShape="1">
          <a:blip r:embed="rId5">
            <a:alphaModFix/>
          </a:blip>
          <a:srcRect b="0" l="0" r="0" t="0"/>
          <a:stretch/>
        </p:blipFill>
        <p:spPr>
          <a:xfrm>
            <a:off x="13405500" y="3807125"/>
            <a:ext cx="3313650" cy="4005200"/>
          </a:xfrm>
          <a:prstGeom prst="rect">
            <a:avLst/>
          </a:prstGeom>
          <a:noFill/>
          <a:ln>
            <a:noFill/>
          </a:ln>
        </p:spPr>
      </p:pic>
      <p:pic>
        <p:nvPicPr>
          <p:cNvPr id="838" name="Google Shape;838;p78"/>
          <p:cNvPicPr preferRelativeResize="0"/>
          <p:nvPr/>
        </p:nvPicPr>
        <p:blipFill rotWithShape="1">
          <a:blip r:embed="rId6">
            <a:alphaModFix/>
          </a:blip>
          <a:srcRect b="0" l="0" r="0" t="0"/>
          <a:stretch/>
        </p:blipFill>
        <p:spPr>
          <a:xfrm>
            <a:off x="1182100" y="959350"/>
            <a:ext cx="1007525" cy="10075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théorie de la Gestalt </a:t>
            </a:r>
            <a:endParaRPr b="1"/>
          </a:p>
        </p:txBody>
      </p:sp>
      <p:sp>
        <p:nvSpPr>
          <p:cNvPr id="844" name="Google Shape;844;p7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845" name="Google Shape;845;p79"/>
          <p:cNvSpPr/>
          <p:nvPr/>
        </p:nvSpPr>
        <p:spPr>
          <a:xfrm>
            <a:off x="0" y="2445675"/>
            <a:ext cx="18288001" cy="67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6" name="Google Shape;846;p79"/>
          <p:cNvPicPr preferRelativeResize="0"/>
          <p:nvPr/>
        </p:nvPicPr>
        <p:blipFill rotWithShape="1">
          <a:blip r:embed="rId3">
            <a:alphaModFix/>
          </a:blip>
          <a:srcRect b="0" l="0" r="0" t="0"/>
          <a:stretch/>
        </p:blipFill>
        <p:spPr>
          <a:xfrm>
            <a:off x="4951313" y="2596478"/>
            <a:ext cx="8385380" cy="6426500"/>
          </a:xfrm>
          <a:prstGeom prst="rect">
            <a:avLst/>
          </a:prstGeom>
          <a:noFill/>
          <a:ln>
            <a:noFill/>
          </a:ln>
        </p:spPr>
      </p:pic>
      <p:pic>
        <p:nvPicPr>
          <p:cNvPr id="847" name="Google Shape;847;p79"/>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Définition </a:t>
            </a:r>
            <a:r>
              <a:rPr lang="en"/>
              <a:t>de l’</a:t>
            </a:r>
            <a:r>
              <a:rPr b="1" lang="en"/>
              <a:t>Ergonomie</a:t>
            </a:r>
            <a:endParaRPr b="1"/>
          </a:p>
        </p:txBody>
      </p:sp>
      <p:sp>
        <p:nvSpPr>
          <p:cNvPr id="122" name="Google Shape;122;p8"/>
          <p:cNvSpPr txBox="1"/>
          <p:nvPr>
            <p:ph idx="1" type="body"/>
          </p:nvPr>
        </p:nvSpPr>
        <p:spPr>
          <a:xfrm>
            <a:off x="1333925" y="2304950"/>
            <a:ext cx="159216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90000"/>
              </a:lnSpc>
              <a:spcBef>
                <a:spcPts val="0"/>
              </a:spcBef>
              <a:spcAft>
                <a:spcPts val="0"/>
              </a:spcAft>
              <a:buSzPts val="3600"/>
              <a:buNone/>
            </a:pPr>
            <a:r>
              <a:t/>
            </a:r>
            <a:endParaRPr>
              <a:solidFill>
                <a:srgbClr val="CCCCCC"/>
              </a:solidFill>
            </a:endParaRPr>
          </a:p>
          <a:p>
            <a:pPr indent="-450850" lvl="1" marL="685800" rtl="0" algn="l">
              <a:lnSpc>
                <a:spcPct val="90000"/>
              </a:lnSpc>
              <a:spcBef>
                <a:spcPts val="2000"/>
              </a:spcBef>
              <a:spcAft>
                <a:spcPts val="0"/>
              </a:spcAft>
              <a:buClr>
                <a:srgbClr val="DDDDDD"/>
              </a:buClr>
              <a:buSzPts val="3600"/>
              <a:buFont typeface="Noto Sans Symbols"/>
              <a:buChar char="⬜"/>
            </a:pPr>
            <a:r>
              <a:rPr i="1" lang="en" sz="3600">
                <a:solidFill>
                  <a:srgbClr val="CCCCCC"/>
                </a:solidFill>
              </a:rPr>
              <a:t>Se définit comme</a:t>
            </a:r>
            <a:r>
              <a:rPr lang="en" sz="3600">
                <a:solidFill>
                  <a:srgbClr val="CCCCCC"/>
                </a:solidFill>
              </a:rPr>
              <a:t> :</a:t>
            </a:r>
            <a:endParaRPr sz="3600">
              <a:solidFill>
                <a:srgbClr val="CCCCCC"/>
              </a:solidFill>
            </a:endParaRPr>
          </a:p>
          <a:p>
            <a:pPr indent="0" lvl="0" marL="0" rtl="0" algn="l">
              <a:lnSpc>
                <a:spcPct val="90000"/>
              </a:lnSpc>
              <a:spcBef>
                <a:spcPts val="2000"/>
              </a:spcBef>
              <a:spcAft>
                <a:spcPts val="0"/>
              </a:spcAft>
              <a:buSzPts val="3600"/>
              <a:buNone/>
            </a:pPr>
            <a:r>
              <a:t/>
            </a:r>
            <a:endParaRPr sz="3600">
              <a:solidFill>
                <a:srgbClr val="CCCCCC"/>
              </a:solidFill>
            </a:endParaRPr>
          </a:p>
          <a:p>
            <a:pPr indent="-425450" lvl="2" marL="1035050" rtl="0" algn="l">
              <a:lnSpc>
                <a:spcPct val="90000"/>
              </a:lnSpc>
              <a:spcBef>
                <a:spcPts val="600"/>
              </a:spcBef>
              <a:spcAft>
                <a:spcPts val="0"/>
              </a:spcAft>
              <a:buClr>
                <a:srgbClr val="6E6E6E"/>
              </a:buClr>
              <a:buSzPts val="3000"/>
              <a:buFont typeface="Noto Sans Symbols"/>
              <a:buChar char="⬜"/>
            </a:pPr>
            <a:r>
              <a:rPr lang="en" sz="3000">
                <a:solidFill>
                  <a:srgbClr val="CCCCCC"/>
                </a:solidFill>
              </a:rPr>
              <a:t>La </a:t>
            </a:r>
            <a:r>
              <a:rPr lang="en" sz="3000">
                <a:solidFill>
                  <a:srgbClr val="FFFFFF"/>
                </a:solidFill>
              </a:rPr>
              <a:t>compréhension fondamentale</a:t>
            </a:r>
            <a:r>
              <a:rPr lang="en" sz="3000">
                <a:solidFill>
                  <a:srgbClr val="CCCCCC"/>
                </a:solidFill>
              </a:rPr>
              <a:t> des </a:t>
            </a:r>
            <a:r>
              <a:rPr b="1" lang="en" sz="3000">
                <a:solidFill>
                  <a:srgbClr val="FFFFFF"/>
                </a:solidFill>
              </a:rPr>
              <a:t>interactions </a:t>
            </a:r>
            <a:r>
              <a:rPr lang="en" sz="3000">
                <a:solidFill>
                  <a:srgbClr val="CCCCCC"/>
                </a:solidFill>
              </a:rPr>
              <a:t>entre les </a:t>
            </a:r>
            <a:r>
              <a:rPr lang="en" sz="3000">
                <a:solidFill>
                  <a:srgbClr val="FFFFFF"/>
                </a:solidFill>
              </a:rPr>
              <a:t>êtres humains</a:t>
            </a:r>
            <a:r>
              <a:rPr lang="en" sz="3000">
                <a:solidFill>
                  <a:srgbClr val="CCCCCC"/>
                </a:solidFill>
              </a:rPr>
              <a:t> et les autres </a:t>
            </a:r>
            <a:r>
              <a:rPr lang="en" sz="3000">
                <a:solidFill>
                  <a:srgbClr val="FFFFFF"/>
                </a:solidFill>
              </a:rPr>
              <a:t>composantes d’un système</a:t>
            </a:r>
            <a:endParaRPr sz="3000">
              <a:solidFill>
                <a:srgbClr val="FFFFFF"/>
              </a:solidFill>
            </a:endParaRPr>
          </a:p>
          <a:p>
            <a:pPr indent="0" lvl="0" marL="0" rtl="0" algn="l">
              <a:lnSpc>
                <a:spcPct val="90000"/>
              </a:lnSpc>
              <a:spcBef>
                <a:spcPts val="600"/>
              </a:spcBef>
              <a:spcAft>
                <a:spcPts val="0"/>
              </a:spcAft>
              <a:buSzPts val="3600"/>
              <a:buNone/>
            </a:pPr>
            <a:r>
              <a:t/>
            </a:r>
            <a:endParaRPr sz="3000">
              <a:solidFill>
                <a:srgbClr val="CCCCCC"/>
              </a:solidFill>
            </a:endParaRPr>
          </a:p>
          <a:p>
            <a:pPr indent="-425450" lvl="2" marL="1035050" marR="0" rtl="0" algn="l">
              <a:lnSpc>
                <a:spcPct val="90000"/>
              </a:lnSpc>
              <a:spcBef>
                <a:spcPts val="600"/>
              </a:spcBef>
              <a:spcAft>
                <a:spcPts val="0"/>
              </a:spcAft>
              <a:buClr>
                <a:srgbClr val="6E6E6E"/>
              </a:buClr>
              <a:buSzPts val="3000"/>
              <a:buFont typeface="Arial"/>
              <a:buChar char="⬜"/>
            </a:pPr>
            <a:r>
              <a:rPr lang="en" sz="3000">
                <a:solidFill>
                  <a:srgbClr val="CCCCCC"/>
                </a:solidFill>
              </a:rPr>
              <a:t>La </a:t>
            </a:r>
            <a:r>
              <a:rPr lang="en" sz="3000">
                <a:solidFill>
                  <a:srgbClr val="FFFFFF"/>
                </a:solidFill>
              </a:rPr>
              <a:t>mise en œuvre</a:t>
            </a:r>
            <a:r>
              <a:rPr lang="en" sz="3000">
                <a:solidFill>
                  <a:srgbClr val="CCCCCC"/>
                </a:solidFill>
              </a:rPr>
              <a:t> dans la conception de </a:t>
            </a:r>
            <a:r>
              <a:rPr b="1" lang="en" sz="3000">
                <a:solidFill>
                  <a:srgbClr val="FFFFFF"/>
                </a:solidFill>
              </a:rPr>
              <a:t>théories</a:t>
            </a:r>
            <a:r>
              <a:rPr lang="en" sz="3000">
                <a:solidFill>
                  <a:srgbClr val="CCCCCC"/>
                </a:solidFill>
              </a:rPr>
              <a:t>, de </a:t>
            </a:r>
            <a:r>
              <a:rPr b="1" lang="en" sz="3000">
                <a:solidFill>
                  <a:srgbClr val="FFFFFF"/>
                </a:solidFill>
              </a:rPr>
              <a:t>principes</a:t>
            </a:r>
            <a:r>
              <a:rPr lang="en" sz="3000">
                <a:solidFill>
                  <a:srgbClr val="CCCCCC"/>
                </a:solidFill>
              </a:rPr>
              <a:t>, de </a:t>
            </a:r>
            <a:r>
              <a:rPr b="1" lang="en" sz="3000">
                <a:solidFill>
                  <a:srgbClr val="FFFFFF"/>
                </a:solidFill>
              </a:rPr>
              <a:t>méthodes</a:t>
            </a:r>
            <a:r>
              <a:rPr lang="en" sz="3000">
                <a:solidFill>
                  <a:srgbClr val="CCCCCC"/>
                </a:solidFill>
              </a:rPr>
              <a:t> et de </a:t>
            </a:r>
            <a:r>
              <a:rPr b="1" lang="en" sz="3000">
                <a:solidFill>
                  <a:srgbClr val="FFFFFF"/>
                </a:solidFill>
              </a:rPr>
              <a:t>données</a:t>
            </a:r>
            <a:r>
              <a:rPr lang="en" sz="3000">
                <a:solidFill>
                  <a:srgbClr val="CCCCCC"/>
                </a:solidFill>
              </a:rPr>
              <a:t> pertinentes afin d'</a:t>
            </a:r>
            <a:r>
              <a:rPr lang="en" sz="3000">
                <a:solidFill>
                  <a:srgbClr val="FFFFFF"/>
                </a:solidFill>
              </a:rPr>
              <a:t>améliorer le bien-être des hommes</a:t>
            </a:r>
            <a:r>
              <a:rPr lang="en" sz="3000">
                <a:solidFill>
                  <a:srgbClr val="CCCCCC"/>
                </a:solidFill>
              </a:rPr>
              <a:t> et l'</a:t>
            </a:r>
            <a:r>
              <a:rPr lang="en" sz="3000">
                <a:solidFill>
                  <a:srgbClr val="FFFFFF"/>
                </a:solidFill>
              </a:rPr>
              <a:t>efficacité globale des systèmes </a:t>
            </a:r>
            <a:endParaRPr sz="3000">
              <a:solidFill>
                <a:srgbClr val="FFFFFF"/>
              </a:solidFill>
            </a:endParaRPr>
          </a:p>
          <a:p>
            <a:pPr indent="0" lvl="0" marL="0" rtl="0" algn="l">
              <a:lnSpc>
                <a:spcPct val="90000"/>
              </a:lnSpc>
              <a:spcBef>
                <a:spcPts val="600"/>
              </a:spcBef>
              <a:spcAft>
                <a:spcPts val="0"/>
              </a:spcAft>
              <a:buSzPts val="3600"/>
              <a:buNone/>
            </a:pPr>
            <a:r>
              <a:t/>
            </a:r>
            <a:endParaRPr sz="3000">
              <a:solidFill>
                <a:srgbClr val="CCCCCC"/>
              </a:solidFill>
            </a:endParaRPr>
          </a:p>
          <a:p>
            <a:pPr indent="-412750" lvl="3" marL="1371600" marR="0" rtl="0" algn="l">
              <a:lnSpc>
                <a:spcPct val="90000"/>
              </a:lnSpc>
              <a:spcBef>
                <a:spcPts val="600"/>
              </a:spcBef>
              <a:spcAft>
                <a:spcPts val="0"/>
              </a:spcAft>
              <a:buClr>
                <a:srgbClr val="DDDDDD"/>
              </a:buClr>
              <a:buSzPts val="3000"/>
              <a:buFont typeface="Noto Sans Symbols"/>
              <a:buChar char="⬜"/>
            </a:pPr>
            <a:r>
              <a:rPr lang="en" sz="3600">
                <a:solidFill>
                  <a:srgbClr val="CCCCCC"/>
                </a:solidFill>
              </a:rPr>
              <a:t>Qu’ils puissent être utilisés avec le maximum de </a:t>
            </a:r>
            <a:r>
              <a:rPr lang="en" sz="3600">
                <a:solidFill>
                  <a:srgbClr val="FFFFFF"/>
                </a:solidFill>
              </a:rPr>
              <a:t>confort</a:t>
            </a:r>
            <a:r>
              <a:rPr lang="en" sz="3600">
                <a:solidFill>
                  <a:srgbClr val="CCCCCC"/>
                </a:solidFill>
              </a:rPr>
              <a:t>, de </a:t>
            </a:r>
            <a:r>
              <a:rPr lang="en" sz="3600">
                <a:solidFill>
                  <a:srgbClr val="FFFFFF"/>
                </a:solidFill>
              </a:rPr>
              <a:t>sécurité</a:t>
            </a:r>
            <a:r>
              <a:rPr lang="en" sz="3600">
                <a:solidFill>
                  <a:srgbClr val="CCCCCC"/>
                </a:solidFill>
              </a:rPr>
              <a:t> et d'</a:t>
            </a:r>
            <a:r>
              <a:rPr lang="en" sz="3600">
                <a:solidFill>
                  <a:srgbClr val="FFFFFF"/>
                </a:solidFill>
              </a:rPr>
              <a:t>efficacité</a:t>
            </a:r>
            <a:r>
              <a:rPr lang="en" sz="3600">
                <a:solidFill>
                  <a:srgbClr val="CCCCCC"/>
                </a:solidFill>
              </a:rPr>
              <a:t> par le </a:t>
            </a:r>
            <a:r>
              <a:rPr b="1" lang="en" sz="3600">
                <a:solidFill>
                  <a:srgbClr val="FFFFFF"/>
                </a:solidFill>
              </a:rPr>
              <a:t>plus grand nombre</a:t>
            </a:r>
            <a:endParaRPr b="1" sz="3600">
              <a:solidFill>
                <a:srgbClr val="FFFFFF"/>
              </a:solidFill>
            </a:endParaRPr>
          </a:p>
          <a:p>
            <a:pPr indent="0" lvl="0" marL="0" rtl="0" algn="l">
              <a:lnSpc>
                <a:spcPct val="100000"/>
              </a:lnSpc>
              <a:spcBef>
                <a:spcPts val="600"/>
              </a:spcBef>
              <a:spcAft>
                <a:spcPts val="0"/>
              </a:spcAft>
              <a:buSzPts val="3600"/>
              <a:buNone/>
            </a:pPr>
            <a:r>
              <a:t/>
            </a:r>
            <a:endParaRPr>
              <a:solidFill>
                <a:srgbClr val="CCCCCC"/>
              </a:solidFill>
            </a:endParaRPr>
          </a:p>
        </p:txBody>
      </p:sp>
      <p:sp>
        <p:nvSpPr>
          <p:cNvPr id="123" name="Google Shape;123;p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24" name="Google Shape;124;p8"/>
          <p:cNvPicPr preferRelativeResize="0"/>
          <p:nvPr/>
        </p:nvPicPr>
        <p:blipFill rotWithShape="1">
          <a:blip r:embed="rId3">
            <a:alphaModFix/>
          </a:blip>
          <a:srcRect b="0" l="0" r="0" t="0"/>
          <a:stretch/>
        </p:blipFill>
        <p:spPr>
          <a:xfrm>
            <a:off x="1182100" y="959350"/>
            <a:ext cx="1007525" cy="10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1000"/>
                                        <p:tgtEl>
                                          <p:spTgt spid="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animEffect filter="fade" transition="in">
                                      <p:cBhvr>
                                        <p:cTn dur="1000"/>
                                        <p:tgtEl>
                                          <p:spTgt spid="1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animEffect filter="fade" transition="in">
                                      <p:cBhvr>
                                        <p:cTn dur="1000"/>
                                        <p:tgtEl>
                                          <p:spTgt spid="12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0"/>
          <p:cNvSpPr/>
          <p:nvPr/>
        </p:nvSpPr>
        <p:spPr>
          <a:xfrm>
            <a:off x="0" y="3370350"/>
            <a:ext cx="18288001" cy="580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théorie de la Gestalt : proximité</a:t>
            </a:r>
            <a:endParaRPr b="1"/>
          </a:p>
        </p:txBody>
      </p:sp>
      <p:sp>
        <p:nvSpPr>
          <p:cNvPr id="854" name="Google Shape;854;p80"/>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000000"/>
              </a:buClr>
              <a:buSzPts val="2220"/>
              <a:buFont typeface="Arial"/>
              <a:buNone/>
            </a:pPr>
            <a:r>
              <a:rPr lang="en">
                <a:solidFill>
                  <a:srgbClr val="CCCCCC"/>
                </a:solidFill>
              </a:rPr>
              <a:t>Principe de regroupement : </a:t>
            </a:r>
            <a:r>
              <a:rPr b="1" lang="en">
                <a:solidFill>
                  <a:srgbClr val="CCCCCC"/>
                </a:solidFill>
              </a:rPr>
              <a:t>proximité</a:t>
            </a:r>
            <a:r>
              <a:rPr lang="en">
                <a:solidFill>
                  <a:srgbClr val="CCCCCC"/>
                </a:solidFill>
              </a:rPr>
              <a:t>, similarité, fermeture</a:t>
            </a:r>
            <a:endParaRPr i="1">
              <a:solidFill>
                <a:srgbClr val="CCCCCC"/>
              </a:solidFill>
            </a:endParaRPr>
          </a:p>
        </p:txBody>
      </p:sp>
      <p:sp>
        <p:nvSpPr>
          <p:cNvPr id="855" name="Google Shape;855;p8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56" name="Google Shape;856;p80"/>
          <p:cNvPicPr preferRelativeResize="0"/>
          <p:nvPr/>
        </p:nvPicPr>
        <p:blipFill rotWithShape="1">
          <a:blip r:embed="rId3">
            <a:alphaModFix/>
          </a:blip>
          <a:srcRect b="0" l="0" r="0" t="0"/>
          <a:stretch/>
        </p:blipFill>
        <p:spPr>
          <a:xfrm>
            <a:off x="8126261" y="5142628"/>
            <a:ext cx="5556210" cy="2323506"/>
          </a:xfrm>
          <a:prstGeom prst="rect">
            <a:avLst/>
          </a:prstGeom>
          <a:noFill/>
          <a:ln>
            <a:noFill/>
          </a:ln>
        </p:spPr>
      </p:pic>
      <p:pic>
        <p:nvPicPr>
          <p:cNvPr id="857" name="Google Shape;857;p80"/>
          <p:cNvPicPr preferRelativeResize="0"/>
          <p:nvPr/>
        </p:nvPicPr>
        <p:blipFill rotWithShape="1">
          <a:blip r:embed="rId4">
            <a:alphaModFix/>
          </a:blip>
          <a:srcRect b="0" l="0" r="0" t="0"/>
          <a:stretch/>
        </p:blipFill>
        <p:spPr>
          <a:xfrm>
            <a:off x="4756235" y="5040568"/>
            <a:ext cx="3610618" cy="2463059"/>
          </a:xfrm>
          <a:prstGeom prst="rect">
            <a:avLst/>
          </a:prstGeom>
          <a:noFill/>
          <a:ln>
            <a:noFill/>
          </a:ln>
        </p:spPr>
      </p:pic>
      <p:pic>
        <p:nvPicPr>
          <p:cNvPr id="858" name="Google Shape;858;p80"/>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1"/>
          <p:cNvSpPr/>
          <p:nvPr/>
        </p:nvSpPr>
        <p:spPr>
          <a:xfrm>
            <a:off x="0" y="3370350"/>
            <a:ext cx="18288001" cy="580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8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théorie de la Gestalt : similarité</a:t>
            </a:r>
            <a:endParaRPr b="1"/>
          </a:p>
        </p:txBody>
      </p:sp>
      <p:sp>
        <p:nvSpPr>
          <p:cNvPr id="865" name="Google Shape;865;p81"/>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000000"/>
              </a:buClr>
              <a:buSzPts val="2220"/>
              <a:buFont typeface="Arial"/>
              <a:buNone/>
            </a:pPr>
            <a:r>
              <a:rPr lang="en">
                <a:solidFill>
                  <a:srgbClr val="CCCCCC"/>
                </a:solidFill>
              </a:rPr>
              <a:t>Principe de regroupement : proximité, </a:t>
            </a:r>
            <a:r>
              <a:rPr b="1" lang="en">
                <a:solidFill>
                  <a:srgbClr val="CCCCCC"/>
                </a:solidFill>
              </a:rPr>
              <a:t>similarité</a:t>
            </a:r>
            <a:r>
              <a:rPr lang="en">
                <a:solidFill>
                  <a:srgbClr val="CCCCCC"/>
                </a:solidFill>
              </a:rPr>
              <a:t>, fermeture</a:t>
            </a:r>
            <a:endParaRPr i="1">
              <a:solidFill>
                <a:srgbClr val="CCCCCC"/>
              </a:solidFill>
            </a:endParaRPr>
          </a:p>
        </p:txBody>
      </p:sp>
      <p:sp>
        <p:nvSpPr>
          <p:cNvPr id="866" name="Google Shape;866;p8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67" name="Google Shape;867;p81"/>
          <p:cNvPicPr preferRelativeResize="0"/>
          <p:nvPr/>
        </p:nvPicPr>
        <p:blipFill rotWithShape="1">
          <a:blip r:embed="rId3">
            <a:alphaModFix/>
          </a:blip>
          <a:srcRect b="0" l="0" r="0" t="0"/>
          <a:stretch/>
        </p:blipFill>
        <p:spPr>
          <a:xfrm>
            <a:off x="7715256" y="4843353"/>
            <a:ext cx="2857500" cy="2857500"/>
          </a:xfrm>
          <a:prstGeom prst="rect">
            <a:avLst/>
          </a:prstGeom>
          <a:noFill/>
          <a:ln>
            <a:noFill/>
          </a:ln>
        </p:spPr>
      </p:pic>
      <p:pic>
        <p:nvPicPr>
          <p:cNvPr id="868" name="Google Shape;868;p81"/>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2"/>
          <p:cNvSpPr/>
          <p:nvPr/>
        </p:nvSpPr>
        <p:spPr>
          <a:xfrm>
            <a:off x="0" y="3370350"/>
            <a:ext cx="18288001" cy="580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8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théorie de la Gestalt : fermeture</a:t>
            </a:r>
            <a:endParaRPr b="1"/>
          </a:p>
        </p:txBody>
      </p:sp>
      <p:sp>
        <p:nvSpPr>
          <p:cNvPr id="875" name="Google Shape;875;p82"/>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000000"/>
              </a:buClr>
              <a:buSzPts val="2220"/>
              <a:buFont typeface="Arial"/>
              <a:buNone/>
            </a:pPr>
            <a:r>
              <a:rPr lang="en">
                <a:solidFill>
                  <a:srgbClr val="CCCCCC"/>
                </a:solidFill>
              </a:rPr>
              <a:t>Principe de regroupement : proximité, similarité, </a:t>
            </a:r>
            <a:r>
              <a:rPr b="1" lang="en">
                <a:solidFill>
                  <a:srgbClr val="CCCCCC"/>
                </a:solidFill>
              </a:rPr>
              <a:t>fermeture</a:t>
            </a:r>
            <a:endParaRPr b="1" i="1">
              <a:solidFill>
                <a:srgbClr val="CCCCCC"/>
              </a:solidFill>
            </a:endParaRPr>
          </a:p>
        </p:txBody>
      </p:sp>
      <p:sp>
        <p:nvSpPr>
          <p:cNvPr id="876" name="Google Shape;876;p8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77" name="Google Shape;877;p82"/>
          <p:cNvPicPr preferRelativeResize="0"/>
          <p:nvPr/>
        </p:nvPicPr>
        <p:blipFill rotWithShape="1">
          <a:blip r:embed="rId3">
            <a:alphaModFix/>
          </a:blip>
          <a:srcRect b="0" l="0" r="0" t="0"/>
          <a:stretch/>
        </p:blipFill>
        <p:spPr>
          <a:xfrm>
            <a:off x="7651859" y="4682326"/>
            <a:ext cx="5778500" cy="3098800"/>
          </a:xfrm>
          <a:prstGeom prst="rect">
            <a:avLst/>
          </a:prstGeom>
          <a:noFill/>
          <a:ln>
            <a:noFill/>
          </a:ln>
        </p:spPr>
      </p:pic>
      <p:pic>
        <p:nvPicPr>
          <p:cNvPr id="878" name="Google Shape;878;p82"/>
          <p:cNvPicPr preferRelativeResize="0"/>
          <p:nvPr/>
        </p:nvPicPr>
        <p:blipFill rotWithShape="1">
          <a:blip r:embed="rId4">
            <a:alphaModFix/>
          </a:blip>
          <a:srcRect b="0" l="0" r="0" t="0"/>
          <a:stretch/>
        </p:blipFill>
        <p:spPr>
          <a:xfrm>
            <a:off x="4857859" y="4447762"/>
            <a:ext cx="2794000" cy="1524000"/>
          </a:xfrm>
          <a:prstGeom prst="rect">
            <a:avLst/>
          </a:prstGeom>
          <a:noFill/>
          <a:ln>
            <a:noFill/>
          </a:ln>
        </p:spPr>
      </p:pic>
      <p:pic>
        <p:nvPicPr>
          <p:cNvPr id="879" name="Google Shape;879;p82"/>
          <p:cNvPicPr preferRelativeResize="0"/>
          <p:nvPr/>
        </p:nvPicPr>
        <p:blipFill rotWithShape="1">
          <a:blip r:embed="rId5">
            <a:alphaModFix/>
          </a:blip>
          <a:srcRect b="0" l="0" r="0" t="0"/>
          <a:stretch/>
        </p:blipFill>
        <p:spPr>
          <a:xfrm>
            <a:off x="5169460" y="5861238"/>
            <a:ext cx="2057400" cy="2235200"/>
          </a:xfrm>
          <a:prstGeom prst="rect">
            <a:avLst/>
          </a:prstGeom>
          <a:noFill/>
          <a:ln>
            <a:noFill/>
          </a:ln>
        </p:spPr>
      </p:pic>
      <p:pic>
        <p:nvPicPr>
          <p:cNvPr id="880" name="Google Shape;880;p82"/>
          <p:cNvPicPr preferRelativeResize="0"/>
          <p:nvPr/>
        </p:nvPicPr>
        <p:blipFill rotWithShape="1">
          <a:blip r:embed="rId6">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Perception, Utilisateur &amp; Interfaces</a:t>
            </a:r>
            <a:endParaRPr b="1"/>
          </a:p>
        </p:txBody>
      </p:sp>
      <p:sp>
        <p:nvSpPr>
          <p:cNvPr id="886" name="Google Shape;886;p83"/>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80000"/>
              </a:lnSpc>
              <a:spcBef>
                <a:spcPts val="0"/>
              </a:spcBef>
              <a:spcAft>
                <a:spcPts val="0"/>
              </a:spcAft>
              <a:buClr>
                <a:srgbClr val="CCCCCC"/>
              </a:buClr>
              <a:buSzPts val="3600"/>
              <a:buFont typeface="Comfortaa"/>
              <a:buChar char="⬜"/>
            </a:pPr>
            <a:r>
              <a:rPr lang="en">
                <a:solidFill>
                  <a:srgbClr val="CCCCCC"/>
                </a:solidFill>
              </a:rPr>
              <a:t>L'organisation visuelle et sémantique du contexte guide la prise d'information</a:t>
            </a:r>
            <a:endParaRPr>
              <a:solidFill>
                <a:srgbClr val="CCCCCC"/>
              </a:solidFill>
            </a:endParaRPr>
          </a:p>
          <a:p>
            <a:pPr indent="0" lvl="0" marL="0" rtl="0" algn="l">
              <a:lnSpc>
                <a:spcPct val="80000"/>
              </a:lnSpc>
              <a:spcBef>
                <a:spcPts val="2000"/>
              </a:spcBef>
              <a:spcAft>
                <a:spcPts val="0"/>
              </a:spcAft>
              <a:buClr>
                <a:srgbClr val="000000"/>
              </a:buClr>
              <a:buSzPts val="1100"/>
              <a:buFont typeface="Arial"/>
              <a:buNone/>
            </a:pPr>
            <a:r>
              <a:rPr b="1" lang="en">
                <a:solidFill>
                  <a:srgbClr val="CCCCCC"/>
                </a:solidFill>
              </a:rPr>
              <a:t>Recommandations</a:t>
            </a:r>
            <a:r>
              <a:rPr lang="en">
                <a:solidFill>
                  <a:srgbClr val="CCCCCC"/>
                </a:solidFill>
              </a:rPr>
              <a:t> :</a:t>
            </a:r>
            <a:endParaRPr>
              <a:solidFill>
                <a:srgbClr val="CCCCCC"/>
              </a:solidFill>
            </a:endParaRPr>
          </a:p>
          <a:p>
            <a:pPr indent="-412750" lvl="1" marL="685800" rtl="0" algn="l">
              <a:lnSpc>
                <a:spcPct val="80000"/>
              </a:lnSpc>
              <a:spcBef>
                <a:spcPts val="2000"/>
              </a:spcBef>
              <a:spcAft>
                <a:spcPts val="0"/>
              </a:spcAft>
              <a:buClr>
                <a:srgbClr val="CCCCCC"/>
              </a:buClr>
              <a:buSzPts val="3000"/>
              <a:buFont typeface="Comfortaa"/>
              <a:buChar char="⬜"/>
            </a:pPr>
            <a:r>
              <a:rPr lang="en" sz="3000">
                <a:solidFill>
                  <a:srgbClr val="CCCCCC"/>
                </a:solidFill>
              </a:rPr>
              <a:t>ne pas multiplier les propriétés perceptives des mots, </a:t>
            </a:r>
            <a:endParaRPr sz="3000">
              <a:solidFill>
                <a:srgbClr val="CCCCCC"/>
              </a:solidFill>
            </a:endParaRPr>
          </a:p>
          <a:p>
            <a:pPr indent="-412750" lvl="1" marL="685800" rtl="0" algn="l">
              <a:lnSpc>
                <a:spcPct val="80000"/>
              </a:lnSpc>
              <a:spcBef>
                <a:spcPts val="2000"/>
              </a:spcBef>
              <a:spcAft>
                <a:spcPts val="0"/>
              </a:spcAft>
              <a:buClr>
                <a:srgbClr val="CCCCCC"/>
              </a:buClr>
              <a:buSzPts val="3000"/>
              <a:buFont typeface="Comfortaa"/>
              <a:buChar char="⬜"/>
            </a:pPr>
            <a:r>
              <a:rPr lang="en" sz="3000">
                <a:solidFill>
                  <a:srgbClr val="CCCCCC"/>
                </a:solidFill>
              </a:rPr>
              <a:t>utiliser des catégories d’objets sémantiquement distantes les unes des autres, </a:t>
            </a:r>
            <a:endParaRPr sz="3000">
              <a:solidFill>
                <a:srgbClr val="CCCCCC"/>
              </a:solidFill>
            </a:endParaRPr>
          </a:p>
          <a:p>
            <a:pPr indent="-412750" lvl="1" marL="685800" rtl="0" algn="l">
              <a:lnSpc>
                <a:spcPct val="80000"/>
              </a:lnSpc>
              <a:spcBef>
                <a:spcPts val="2000"/>
              </a:spcBef>
              <a:spcAft>
                <a:spcPts val="0"/>
              </a:spcAft>
              <a:buClr>
                <a:srgbClr val="CCCCCC"/>
              </a:buClr>
              <a:buSzPts val="3000"/>
              <a:buFont typeface="Comfortaa"/>
              <a:buChar char="⬜"/>
            </a:pPr>
            <a:r>
              <a:rPr lang="en" sz="3000">
                <a:solidFill>
                  <a:srgbClr val="CCCCCC"/>
                </a:solidFill>
              </a:rPr>
              <a:t>utiliser des termes renvoyant à des objets typiques de leur catégorie sémantique,</a:t>
            </a:r>
            <a:endParaRPr sz="3000">
              <a:solidFill>
                <a:srgbClr val="CCCCCC"/>
              </a:solidFill>
            </a:endParaRPr>
          </a:p>
          <a:p>
            <a:pPr indent="-412750" lvl="1" marL="685800" rtl="0" algn="l">
              <a:lnSpc>
                <a:spcPct val="80000"/>
              </a:lnSpc>
              <a:spcBef>
                <a:spcPts val="2000"/>
              </a:spcBef>
              <a:spcAft>
                <a:spcPts val="0"/>
              </a:spcAft>
              <a:buClr>
                <a:srgbClr val="CCCCCC"/>
              </a:buClr>
              <a:buSzPts val="3000"/>
              <a:buFont typeface="Comfortaa"/>
              <a:buChar char="⬜"/>
            </a:pPr>
            <a:r>
              <a:rPr lang="en" sz="3000">
                <a:solidFill>
                  <a:srgbClr val="CCCCCC"/>
                </a:solidFill>
              </a:rPr>
              <a:t>disposer tout ceci à l’écran de telle sorte que l’utilisateur distingue facilement les différentes zones de la page web.</a:t>
            </a:r>
            <a:endParaRPr sz="3000">
              <a:solidFill>
                <a:srgbClr val="CCCCCC"/>
              </a:solidFill>
            </a:endParaRPr>
          </a:p>
        </p:txBody>
      </p:sp>
      <p:sp>
        <p:nvSpPr>
          <p:cNvPr id="887" name="Google Shape;887;p8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88" name="Google Shape;888;p8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Définition des représentations mentales</a:t>
            </a:r>
            <a:endParaRPr b="1"/>
          </a:p>
        </p:txBody>
      </p:sp>
      <p:sp>
        <p:nvSpPr>
          <p:cNvPr id="894" name="Google Shape;894;p84"/>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Noto Sans Symbols"/>
              <a:buChar char="⬜"/>
            </a:pPr>
            <a:r>
              <a:rPr lang="en">
                <a:solidFill>
                  <a:srgbClr val="CCCCCC"/>
                </a:solidFill>
              </a:rPr>
              <a:t>Constructions mentales éphémères permettant de réaliser des calculs, activités de simulation en fonction du </a:t>
            </a:r>
            <a:r>
              <a:rPr b="1" lang="en">
                <a:solidFill>
                  <a:srgbClr val="CCCCCC"/>
                </a:solidFill>
              </a:rPr>
              <a:t>contexte</a:t>
            </a:r>
            <a:endParaRPr b="1">
              <a:solidFill>
                <a:srgbClr val="CCCCCC"/>
              </a:solidFill>
            </a:endParaRPr>
          </a:p>
          <a:p>
            <a:pPr indent="0" lvl="0" marL="0" rtl="0" algn="l">
              <a:lnSpc>
                <a:spcPct val="100000"/>
              </a:lnSpc>
              <a:spcBef>
                <a:spcPts val="0"/>
              </a:spcBef>
              <a:spcAft>
                <a:spcPts val="0"/>
              </a:spcAft>
              <a:buSzPts val="3600"/>
              <a:buNone/>
            </a:pPr>
            <a:r>
              <a:t/>
            </a:r>
            <a:endParaRPr b="1">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Différentes formes de codage : </a:t>
            </a:r>
            <a:endParaRPr>
              <a:solidFill>
                <a:srgbClr val="CCCCCC"/>
              </a:solidFill>
            </a:endParaRPr>
          </a:p>
          <a:p>
            <a:pPr indent="-463550" lvl="2" marL="1035050" rtl="0" algn="l">
              <a:lnSpc>
                <a:spcPct val="100000"/>
              </a:lnSpc>
              <a:spcBef>
                <a:spcPts val="600"/>
              </a:spcBef>
              <a:spcAft>
                <a:spcPts val="0"/>
              </a:spcAft>
              <a:buClr>
                <a:srgbClr val="CCCCCC"/>
              </a:buClr>
              <a:buSzPts val="3600"/>
              <a:buFont typeface="Comfortaa"/>
              <a:buChar char="⬜"/>
            </a:pPr>
            <a:r>
              <a:rPr lang="en" sz="3600">
                <a:solidFill>
                  <a:srgbClr val="CCCCCC"/>
                </a:solidFill>
              </a:rPr>
              <a:t> Le code verbal : les propositions </a:t>
            </a:r>
            <a:endParaRPr sz="3600">
              <a:solidFill>
                <a:srgbClr val="CCCCCC"/>
              </a:solidFill>
            </a:endParaRPr>
          </a:p>
          <a:p>
            <a:pPr indent="-463550" lvl="2" marL="1035050" rtl="0" algn="l">
              <a:lnSpc>
                <a:spcPct val="100000"/>
              </a:lnSpc>
              <a:spcBef>
                <a:spcPts val="600"/>
              </a:spcBef>
              <a:spcAft>
                <a:spcPts val="0"/>
              </a:spcAft>
              <a:buClr>
                <a:srgbClr val="CCCCCC"/>
              </a:buClr>
              <a:buSzPts val="3600"/>
              <a:buFont typeface="Comfortaa"/>
              <a:buChar char="⬜"/>
            </a:pPr>
            <a:r>
              <a:rPr lang="en" sz="3600">
                <a:solidFill>
                  <a:srgbClr val="CCCCCC"/>
                </a:solidFill>
              </a:rPr>
              <a:t> Le code imagé : les images mentales </a:t>
            </a:r>
            <a:endParaRPr sz="3600">
              <a:solidFill>
                <a:srgbClr val="CCCCCC"/>
              </a:solidFill>
            </a:endParaRPr>
          </a:p>
          <a:p>
            <a:pPr indent="0" lvl="0" marL="0" rtl="0" algn="l">
              <a:lnSpc>
                <a:spcPct val="100000"/>
              </a:lnSpc>
              <a:spcBef>
                <a:spcPts val="600"/>
              </a:spcBef>
              <a:spcAft>
                <a:spcPts val="0"/>
              </a:spcAft>
              <a:buSzPts val="3600"/>
              <a:buNone/>
            </a:pPr>
            <a:r>
              <a:t/>
            </a:r>
            <a:endParaRPr sz="3600">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Plus l’interface est compatible avec les représentations mentales, plus la compréhension est rapide</a:t>
            </a:r>
            <a:endParaRPr>
              <a:solidFill>
                <a:srgbClr val="CCCCCC"/>
              </a:solidFill>
            </a:endParaRPr>
          </a:p>
        </p:txBody>
      </p:sp>
      <p:sp>
        <p:nvSpPr>
          <p:cNvPr id="895" name="Google Shape;895;p8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896" name="Google Shape;896;p8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Représentations, Utilisateur &amp; Interfaces</a:t>
            </a:r>
            <a:endParaRPr b="1"/>
          </a:p>
        </p:txBody>
      </p:sp>
      <p:sp>
        <p:nvSpPr>
          <p:cNvPr id="902" name="Google Shape;902;p8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903" name="Google Shape;903;p85"/>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Mieux connaître le système de représentations de l’utilisateur pour proposer des informations adaptées sur l’interface</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Utiliser une méthode qui permet de connaître l’activité réelle (exercice en situation naturelle) et non son opinion (questionnaire)</a:t>
            </a:r>
            <a:endParaRPr>
              <a:solidFill>
                <a:srgbClr val="CCCCCC"/>
              </a:solidFill>
            </a:endParaRPr>
          </a:p>
        </p:txBody>
      </p:sp>
      <p:pic>
        <p:nvPicPr>
          <p:cNvPr id="904" name="Google Shape;904;p85"/>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animEffect filter="fade" transition="in">
                                      <p:cBhvr>
                                        <p:cTn dur="1000"/>
                                        <p:tgtEl>
                                          <p:spTgt spid="9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animEffect filter="fade" transition="in">
                                      <p:cBhvr>
                                        <p:cTn dur="1000"/>
                                        <p:tgtEl>
                                          <p:spTgt spid="9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animEffect filter="fade" transition="in">
                                      <p:cBhvr>
                                        <p:cTn dur="1000"/>
                                        <p:tgtEl>
                                          <p:spTgt spid="9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variabilité intra- et inter-individuelle</a:t>
            </a:r>
            <a:endParaRPr b="1"/>
          </a:p>
        </p:txBody>
      </p:sp>
      <p:sp>
        <p:nvSpPr>
          <p:cNvPr id="910" name="Google Shape;910;p8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911" name="Google Shape;911;p86"/>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90000"/>
              </a:lnSpc>
              <a:spcBef>
                <a:spcPts val="0"/>
              </a:spcBef>
              <a:spcAft>
                <a:spcPts val="0"/>
              </a:spcAft>
              <a:buClr>
                <a:srgbClr val="000000"/>
              </a:buClr>
              <a:buSzPts val="1100"/>
              <a:buFont typeface="Arial"/>
              <a:buNone/>
            </a:pPr>
            <a:r>
              <a:rPr lang="en">
                <a:solidFill>
                  <a:srgbClr val="CCCCCC"/>
                </a:solidFill>
              </a:rPr>
              <a:t>Chaque expérience vue en cours a montré que :</a:t>
            </a:r>
            <a:endParaRPr>
              <a:solidFill>
                <a:srgbClr val="CCCCCC"/>
              </a:solidFill>
            </a:endParaRPr>
          </a:p>
          <a:p>
            <a:pPr indent="-215900" lvl="0" marL="342900" rtl="0" algn="l">
              <a:lnSpc>
                <a:spcPct val="90000"/>
              </a:lnSpc>
              <a:spcBef>
                <a:spcPts val="2000"/>
              </a:spcBef>
              <a:spcAft>
                <a:spcPts val="0"/>
              </a:spcAft>
              <a:buClr>
                <a:srgbClr val="000000"/>
              </a:buClr>
              <a:buSzPts val="1100"/>
              <a:buFont typeface="Arial"/>
              <a:buNone/>
            </a:pPr>
            <a:r>
              <a:t/>
            </a:r>
            <a:endParaRPr>
              <a:solidFill>
                <a:srgbClr val="CCCCCC"/>
              </a:solidFill>
            </a:endParaRPr>
          </a:p>
          <a:p>
            <a:pPr indent="-342900" lvl="0" marL="342900" rtl="0" algn="l">
              <a:lnSpc>
                <a:spcPct val="90000"/>
              </a:lnSpc>
              <a:spcBef>
                <a:spcPts val="2000"/>
              </a:spcBef>
              <a:spcAft>
                <a:spcPts val="0"/>
              </a:spcAft>
              <a:buClr>
                <a:srgbClr val="000000"/>
              </a:buClr>
              <a:buSzPts val="1100"/>
              <a:buFont typeface="Arial"/>
              <a:buNone/>
            </a:pPr>
            <a:r>
              <a:rPr lang="en">
                <a:solidFill>
                  <a:srgbClr val="CCCCCC"/>
                </a:solidFill>
              </a:rPr>
              <a:t>1 - Il y a des lois générales du fonctionnement de l’homme</a:t>
            </a:r>
            <a:endParaRPr>
              <a:solidFill>
                <a:srgbClr val="CCCCCC"/>
              </a:solidFill>
            </a:endParaRPr>
          </a:p>
          <a:p>
            <a:pPr indent="-342900" lvl="0" marL="342900" rtl="0" algn="l">
              <a:lnSpc>
                <a:spcPct val="90000"/>
              </a:lnSpc>
              <a:spcBef>
                <a:spcPts val="2000"/>
              </a:spcBef>
              <a:spcAft>
                <a:spcPts val="0"/>
              </a:spcAft>
              <a:buClr>
                <a:srgbClr val="000000"/>
              </a:buClr>
              <a:buSzPts val="1100"/>
              <a:buFont typeface="Arial"/>
              <a:buNone/>
            </a:pPr>
            <a:r>
              <a:t/>
            </a:r>
            <a:endParaRPr>
              <a:solidFill>
                <a:srgbClr val="CCCCCC"/>
              </a:solidFill>
            </a:endParaRPr>
          </a:p>
          <a:p>
            <a:pPr indent="-342900" lvl="0" marL="342900" rtl="0" algn="l">
              <a:lnSpc>
                <a:spcPct val="90000"/>
              </a:lnSpc>
              <a:spcBef>
                <a:spcPts val="2000"/>
              </a:spcBef>
              <a:spcAft>
                <a:spcPts val="0"/>
              </a:spcAft>
              <a:buClr>
                <a:srgbClr val="000000"/>
              </a:buClr>
              <a:buSzPts val="1100"/>
              <a:buFont typeface="Arial"/>
              <a:buNone/>
            </a:pPr>
            <a:r>
              <a:rPr lang="en">
                <a:solidFill>
                  <a:srgbClr val="CCCCCC"/>
                </a:solidFill>
              </a:rPr>
              <a:t>2 - Chaque personne est différente et présente une manière spécifique de se conduire :</a:t>
            </a:r>
            <a:endParaRPr>
              <a:solidFill>
                <a:srgbClr val="CCCCCC"/>
              </a:solidFill>
            </a:endParaRPr>
          </a:p>
          <a:p>
            <a:pPr indent="-342900" lvl="0" marL="342900" rtl="0" algn="l">
              <a:lnSpc>
                <a:spcPct val="90000"/>
              </a:lnSpc>
              <a:spcBef>
                <a:spcPts val="2000"/>
              </a:spcBef>
              <a:spcAft>
                <a:spcPts val="0"/>
              </a:spcAft>
              <a:buClr>
                <a:srgbClr val="000000"/>
              </a:buClr>
              <a:buSzPts val="1100"/>
              <a:buFont typeface="Arial"/>
              <a:buNone/>
            </a:pPr>
            <a:r>
              <a:t/>
            </a:r>
            <a:endParaRPr>
              <a:solidFill>
                <a:srgbClr val="CCCCCC"/>
              </a:solidFill>
            </a:endParaRPr>
          </a:p>
          <a:p>
            <a:pPr indent="-450850" lvl="1" marL="685800" rtl="0" algn="l">
              <a:lnSpc>
                <a:spcPct val="90000"/>
              </a:lnSpc>
              <a:spcBef>
                <a:spcPts val="600"/>
              </a:spcBef>
              <a:spcAft>
                <a:spcPts val="0"/>
              </a:spcAft>
              <a:buClr>
                <a:srgbClr val="CCCCCC"/>
              </a:buClr>
              <a:buSzPts val="3600"/>
              <a:buFont typeface="Comfortaa"/>
              <a:buChar char="⬜"/>
            </a:pPr>
            <a:r>
              <a:rPr lang="en" sz="3600">
                <a:solidFill>
                  <a:srgbClr val="CCCCCC"/>
                </a:solidFill>
              </a:rPr>
              <a:t>perception d’un visage d’homme / d’un corps de femme avec des caractéristiques propres à chacun</a:t>
            </a:r>
            <a:endParaRPr>
              <a:solidFill>
                <a:srgbClr val="CCCCCC"/>
              </a:solidFill>
            </a:endParaRPr>
          </a:p>
        </p:txBody>
      </p:sp>
      <p:pic>
        <p:nvPicPr>
          <p:cNvPr id="912" name="Google Shape;912;p86"/>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0" st="0"/>
                                            </p:txEl>
                                          </p:spTgt>
                                        </p:tgtEl>
                                        <p:attrNameLst>
                                          <p:attrName>style.visibility</p:attrName>
                                        </p:attrNameLst>
                                      </p:cBhvr>
                                      <p:to>
                                        <p:strVal val="visible"/>
                                      </p:to>
                                    </p:set>
                                    <p:animEffect filter="fade" transition="in">
                                      <p:cBhvr>
                                        <p:cTn dur="1000"/>
                                        <p:tgtEl>
                                          <p:spTgt spid="9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1" st="1"/>
                                            </p:txEl>
                                          </p:spTgt>
                                        </p:tgtEl>
                                        <p:attrNameLst>
                                          <p:attrName>style.visibility</p:attrName>
                                        </p:attrNameLst>
                                      </p:cBhvr>
                                      <p:to>
                                        <p:strVal val="visible"/>
                                      </p:to>
                                    </p:set>
                                    <p:animEffect filter="fade" transition="in">
                                      <p:cBhvr>
                                        <p:cTn dur="1000"/>
                                        <p:tgtEl>
                                          <p:spTgt spid="9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2" st="2"/>
                                            </p:txEl>
                                          </p:spTgt>
                                        </p:tgtEl>
                                        <p:attrNameLst>
                                          <p:attrName>style.visibility</p:attrName>
                                        </p:attrNameLst>
                                      </p:cBhvr>
                                      <p:to>
                                        <p:strVal val="visible"/>
                                      </p:to>
                                    </p:set>
                                    <p:animEffect filter="fade" transition="in">
                                      <p:cBhvr>
                                        <p:cTn dur="1000"/>
                                        <p:tgtEl>
                                          <p:spTgt spid="9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3" st="3"/>
                                            </p:txEl>
                                          </p:spTgt>
                                        </p:tgtEl>
                                        <p:attrNameLst>
                                          <p:attrName>style.visibility</p:attrName>
                                        </p:attrNameLst>
                                      </p:cBhvr>
                                      <p:to>
                                        <p:strVal val="visible"/>
                                      </p:to>
                                    </p:set>
                                    <p:animEffect filter="fade" transition="in">
                                      <p:cBhvr>
                                        <p:cTn dur="1000"/>
                                        <p:tgtEl>
                                          <p:spTgt spid="9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4" st="4"/>
                                            </p:txEl>
                                          </p:spTgt>
                                        </p:tgtEl>
                                        <p:attrNameLst>
                                          <p:attrName>style.visibility</p:attrName>
                                        </p:attrNameLst>
                                      </p:cBhvr>
                                      <p:to>
                                        <p:strVal val="visible"/>
                                      </p:to>
                                    </p:set>
                                    <p:animEffect filter="fade" transition="in">
                                      <p:cBhvr>
                                        <p:cTn dur="1000"/>
                                        <p:tgtEl>
                                          <p:spTgt spid="9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5" st="5"/>
                                            </p:txEl>
                                          </p:spTgt>
                                        </p:tgtEl>
                                        <p:attrNameLst>
                                          <p:attrName>style.visibility</p:attrName>
                                        </p:attrNameLst>
                                      </p:cBhvr>
                                      <p:to>
                                        <p:strVal val="visible"/>
                                      </p:to>
                                    </p:set>
                                    <p:animEffect filter="fade" transition="in">
                                      <p:cBhvr>
                                        <p:cTn dur="1000"/>
                                        <p:tgtEl>
                                          <p:spTgt spid="9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6" st="6"/>
                                            </p:txEl>
                                          </p:spTgt>
                                        </p:tgtEl>
                                        <p:attrNameLst>
                                          <p:attrName>style.visibility</p:attrName>
                                        </p:attrNameLst>
                                      </p:cBhvr>
                                      <p:to>
                                        <p:strVal val="visible"/>
                                      </p:to>
                                    </p:set>
                                    <p:animEffect filter="fade" transition="in">
                                      <p:cBhvr>
                                        <p:cTn dur="1000"/>
                                        <p:tgtEl>
                                          <p:spTgt spid="91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8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Variabilité intra-individuelle</a:t>
            </a:r>
            <a:endParaRPr b="1"/>
          </a:p>
        </p:txBody>
      </p:sp>
      <p:sp>
        <p:nvSpPr>
          <p:cNvPr id="918" name="Google Shape;918;p8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919" name="Google Shape;919;p87"/>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450850" lvl="1" marL="685800" rtl="0" algn="l">
              <a:lnSpc>
                <a:spcPct val="100000"/>
              </a:lnSpc>
              <a:spcBef>
                <a:spcPts val="0"/>
              </a:spcBef>
              <a:spcAft>
                <a:spcPts val="0"/>
              </a:spcAft>
              <a:buClr>
                <a:srgbClr val="FFFFFF"/>
              </a:buClr>
              <a:buSzPts val="3600"/>
              <a:buFont typeface="Comfortaa"/>
              <a:buChar char="⬜"/>
            </a:pPr>
            <a:r>
              <a:rPr lang="en" sz="3600">
                <a:solidFill>
                  <a:srgbClr val="FFFFFF"/>
                </a:solidFill>
              </a:rPr>
              <a:t>Chacun d’entre nous n’a pas les mêmes capacités en fonction du temps.</a:t>
            </a:r>
            <a:endParaRPr sz="3600">
              <a:solidFill>
                <a:srgbClr val="FFFFFF"/>
              </a:solidFill>
            </a:endParaRPr>
          </a:p>
          <a:p>
            <a:pPr indent="-215900" lvl="0" marL="342900" rtl="0" algn="l">
              <a:lnSpc>
                <a:spcPct val="100000"/>
              </a:lnSpc>
              <a:spcBef>
                <a:spcPts val="2000"/>
              </a:spcBef>
              <a:spcAft>
                <a:spcPts val="0"/>
              </a:spcAft>
              <a:buClr>
                <a:srgbClr val="000000"/>
              </a:buClr>
              <a:buSzPts val="1100"/>
              <a:buFont typeface="Arial"/>
              <a:buNone/>
            </a:pPr>
            <a:r>
              <a:t/>
            </a:r>
            <a:endParaRPr>
              <a:solidFill>
                <a:srgbClr val="FFFFFF"/>
              </a:solidFill>
            </a:endParaRPr>
          </a:p>
          <a:p>
            <a:pPr indent="-450850" lvl="1" marL="685800" rtl="0" algn="l">
              <a:lnSpc>
                <a:spcPct val="100000"/>
              </a:lnSpc>
              <a:spcBef>
                <a:spcPts val="2000"/>
              </a:spcBef>
              <a:spcAft>
                <a:spcPts val="0"/>
              </a:spcAft>
              <a:buClr>
                <a:srgbClr val="FFFFFF"/>
              </a:buClr>
              <a:buSzPts val="3600"/>
              <a:buFont typeface="Comfortaa"/>
              <a:buChar char="⬜"/>
            </a:pPr>
            <a:r>
              <a:rPr lang="en" sz="3600">
                <a:solidFill>
                  <a:srgbClr val="FFFFFF"/>
                </a:solidFill>
              </a:rPr>
              <a:t>Elle varient en fonction :</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De la journée, </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De notre âge</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De notre stress</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De notre fatigue</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De notre formation</a:t>
            </a:r>
            <a:endParaRPr sz="3600">
              <a:solidFill>
                <a:srgbClr val="FFFFFF"/>
              </a:solidFill>
            </a:endParaRPr>
          </a:p>
          <a:p>
            <a:pPr indent="-463550" lvl="2" marL="1035050" rtl="0" algn="l">
              <a:lnSpc>
                <a:spcPct val="100000"/>
              </a:lnSpc>
              <a:spcBef>
                <a:spcPts val="600"/>
              </a:spcBef>
              <a:spcAft>
                <a:spcPts val="0"/>
              </a:spcAft>
              <a:buClr>
                <a:srgbClr val="FFFFFF"/>
              </a:buClr>
              <a:buSzPts val="3600"/>
              <a:buFont typeface="Comfortaa"/>
              <a:buChar char="⬜"/>
            </a:pPr>
            <a:r>
              <a:rPr lang="en" sz="3600">
                <a:solidFill>
                  <a:srgbClr val="FFFFFF"/>
                </a:solidFill>
              </a:rPr>
              <a:t>…</a:t>
            </a:r>
            <a:endParaRPr sz="3600">
              <a:solidFill>
                <a:srgbClr val="FFFFFF"/>
              </a:solidFill>
            </a:endParaRPr>
          </a:p>
        </p:txBody>
      </p:sp>
      <p:pic>
        <p:nvPicPr>
          <p:cNvPr id="920" name="Google Shape;920;p87"/>
          <p:cNvPicPr preferRelativeResize="0"/>
          <p:nvPr/>
        </p:nvPicPr>
        <p:blipFill rotWithShape="1">
          <a:blip r:embed="rId3">
            <a:alphaModFix/>
          </a:blip>
          <a:srcRect b="0" l="0" r="0" t="0"/>
          <a:stretch/>
        </p:blipFill>
        <p:spPr>
          <a:xfrm>
            <a:off x="10860637" y="4284625"/>
            <a:ext cx="6084277" cy="5041800"/>
          </a:xfrm>
          <a:prstGeom prst="rect">
            <a:avLst/>
          </a:prstGeom>
          <a:noFill/>
          <a:ln>
            <a:noFill/>
          </a:ln>
        </p:spPr>
      </p:pic>
      <p:grpSp>
        <p:nvGrpSpPr>
          <p:cNvPr id="921" name="Google Shape;921;p87"/>
          <p:cNvGrpSpPr/>
          <p:nvPr/>
        </p:nvGrpSpPr>
        <p:grpSpPr>
          <a:xfrm>
            <a:off x="8402750" y="3394375"/>
            <a:ext cx="3207900" cy="3207900"/>
            <a:chOff x="8402750" y="3394375"/>
            <a:chExt cx="3207900" cy="3207900"/>
          </a:xfrm>
        </p:grpSpPr>
        <p:sp>
          <p:nvSpPr>
            <p:cNvPr id="922" name="Google Shape;922;p87"/>
            <p:cNvSpPr/>
            <p:nvPr/>
          </p:nvSpPr>
          <p:spPr>
            <a:xfrm>
              <a:off x="8402750" y="3394375"/>
              <a:ext cx="3207900" cy="3207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3" name="Google Shape;923;p87"/>
            <p:cNvPicPr preferRelativeResize="0"/>
            <p:nvPr/>
          </p:nvPicPr>
          <p:blipFill rotWithShape="1">
            <a:blip r:embed="rId4">
              <a:alphaModFix/>
            </a:blip>
            <a:srcRect b="-11511" l="-11488" r="-11511" t="-11488"/>
            <a:stretch/>
          </p:blipFill>
          <p:spPr>
            <a:xfrm>
              <a:off x="8402750" y="3394375"/>
              <a:ext cx="3207900" cy="3207900"/>
            </a:xfrm>
            <a:prstGeom prst="ellipse">
              <a:avLst/>
            </a:prstGeom>
            <a:noFill/>
            <a:ln>
              <a:noFill/>
            </a:ln>
          </p:spPr>
        </p:pic>
      </p:grpSp>
      <p:pic>
        <p:nvPicPr>
          <p:cNvPr id="924" name="Google Shape;924;p87"/>
          <p:cNvPicPr preferRelativeResize="0"/>
          <p:nvPr/>
        </p:nvPicPr>
        <p:blipFill rotWithShape="1">
          <a:blip r:embed="rId5">
            <a:alphaModFix/>
          </a:blip>
          <a:srcRect b="0" l="0" r="0" t="0"/>
          <a:stretch/>
        </p:blipFill>
        <p:spPr>
          <a:xfrm>
            <a:off x="8200275" y="6838975"/>
            <a:ext cx="2487475" cy="2487475"/>
          </a:xfrm>
          <a:prstGeom prst="rect">
            <a:avLst/>
          </a:prstGeom>
          <a:noFill/>
          <a:ln>
            <a:noFill/>
          </a:ln>
        </p:spPr>
      </p:pic>
      <p:pic>
        <p:nvPicPr>
          <p:cNvPr id="925" name="Google Shape;925;p87"/>
          <p:cNvPicPr preferRelativeResize="0"/>
          <p:nvPr/>
        </p:nvPicPr>
        <p:blipFill rotWithShape="1">
          <a:blip r:embed="rId6">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0" st="0"/>
                                            </p:txEl>
                                          </p:spTgt>
                                        </p:tgtEl>
                                        <p:attrNameLst>
                                          <p:attrName>style.visibility</p:attrName>
                                        </p:attrNameLst>
                                      </p:cBhvr>
                                      <p:to>
                                        <p:strVal val="visible"/>
                                      </p:to>
                                    </p:set>
                                    <p:animEffect filter="fade" transition="in">
                                      <p:cBhvr>
                                        <p:cTn dur="1000"/>
                                        <p:tgtEl>
                                          <p:spTgt spid="9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1" st="1"/>
                                            </p:txEl>
                                          </p:spTgt>
                                        </p:tgtEl>
                                        <p:attrNameLst>
                                          <p:attrName>style.visibility</p:attrName>
                                        </p:attrNameLst>
                                      </p:cBhvr>
                                      <p:to>
                                        <p:strVal val="visible"/>
                                      </p:to>
                                    </p:set>
                                    <p:animEffect filter="fade" transition="in">
                                      <p:cBhvr>
                                        <p:cTn dur="1000"/>
                                        <p:tgtEl>
                                          <p:spTgt spid="9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2" st="2"/>
                                            </p:txEl>
                                          </p:spTgt>
                                        </p:tgtEl>
                                        <p:attrNameLst>
                                          <p:attrName>style.visibility</p:attrName>
                                        </p:attrNameLst>
                                      </p:cBhvr>
                                      <p:to>
                                        <p:strVal val="visible"/>
                                      </p:to>
                                    </p:set>
                                    <p:animEffect filter="fade" transition="in">
                                      <p:cBhvr>
                                        <p:cTn dur="1000"/>
                                        <p:tgtEl>
                                          <p:spTgt spid="9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3" st="3"/>
                                            </p:txEl>
                                          </p:spTgt>
                                        </p:tgtEl>
                                        <p:attrNameLst>
                                          <p:attrName>style.visibility</p:attrName>
                                        </p:attrNameLst>
                                      </p:cBhvr>
                                      <p:to>
                                        <p:strVal val="visible"/>
                                      </p:to>
                                    </p:set>
                                    <p:animEffect filter="fade" transition="in">
                                      <p:cBhvr>
                                        <p:cTn dur="1000"/>
                                        <p:tgtEl>
                                          <p:spTgt spid="9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4" st="4"/>
                                            </p:txEl>
                                          </p:spTgt>
                                        </p:tgtEl>
                                        <p:attrNameLst>
                                          <p:attrName>style.visibility</p:attrName>
                                        </p:attrNameLst>
                                      </p:cBhvr>
                                      <p:to>
                                        <p:strVal val="visible"/>
                                      </p:to>
                                    </p:set>
                                    <p:animEffect filter="fade" transition="in">
                                      <p:cBhvr>
                                        <p:cTn dur="1000"/>
                                        <p:tgtEl>
                                          <p:spTgt spid="9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5" st="5"/>
                                            </p:txEl>
                                          </p:spTgt>
                                        </p:tgtEl>
                                        <p:attrNameLst>
                                          <p:attrName>style.visibility</p:attrName>
                                        </p:attrNameLst>
                                      </p:cBhvr>
                                      <p:to>
                                        <p:strVal val="visible"/>
                                      </p:to>
                                    </p:set>
                                    <p:animEffect filter="fade" transition="in">
                                      <p:cBhvr>
                                        <p:cTn dur="1000"/>
                                        <p:tgtEl>
                                          <p:spTgt spid="9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6" st="6"/>
                                            </p:txEl>
                                          </p:spTgt>
                                        </p:tgtEl>
                                        <p:attrNameLst>
                                          <p:attrName>style.visibility</p:attrName>
                                        </p:attrNameLst>
                                      </p:cBhvr>
                                      <p:to>
                                        <p:strVal val="visible"/>
                                      </p:to>
                                    </p:set>
                                    <p:animEffect filter="fade" transition="in">
                                      <p:cBhvr>
                                        <p:cTn dur="1000"/>
                                        <p:tgtEl>
                                          <p:spTgt spid="9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7" st="7"/>
                                            </p:txEl>
                                          </p:spTgt>
                                        </p:tgtEl>
                                        <p:attrNameLst>
                                          <p:attrName>style.visibility</p:attrName>
                                        </p:attrNameLst>
                                      </p:cBhvr>
                                      <p:to>
                                        <p:strVal val="visible"/>
                                      </p:to>
                                    </p:set>
                                    <p:animEffect filter="fade" transition="in">
                                      <p:cBhvr>
                                        <p:cTn dur="1000"/>
                                        <p:tgtEl>
                                          <p:spTgt spid="9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xEl>
                                              <p:pRg end="8" st="8"/>
                                            </p:txEl>
                                          </p:spTgt>
                                        </p:tgtEl>
                                        <p:attrNameLst>
                                          <p:attrName>style.visibility</p:attrName>
                                        </p:attrNameLst>
                                      </p:cBhvr>
                                      <p:to>
                                        <p:strVal val="visible"/>
                                      </p:to>
                                    </p:set>
                                    <p:animEffect filter="fade" transition="in">
                                      <p:cBhvr>
                                        <p:cTn dur="1000"/>
                                        <p:tgtEl>
                                          <p:spTgt spid="91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Variabilité inter-individuelle</a:t>
            </a:r>
            <a:endParaRPr b="1"/>
          </a:p>
        </p:txBody>
      </p:sp>
      <p:sp>
        <p:nvSpPr>
          <p:cNvPr id="931" name="Google Shape;931;p8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932" name="Google Shape;932;p88"/>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450850" lvl="1" marL="685800" rtl="0" algn="l">
              <a:lnSpc>
                <a:spcPct val="100000"/>
              </a:lnSpc>
              <a:spcBef>
                <a:spcPts val="0"/>
              </a:spcBef>
              <a:spcAft>
                <a:spcPts val="0"/>
              </a:spcAft>
              <a:buClr>
                <a:srgbClr val="CCCCCC"/>
              </a:buClr>
              <a:buSzPts val="3600"/>
              <a:buFont typeface="Comfortaa"/>
              <a:buChar char="⬜"/>
            </a:pPr>
            <a:r>
              <a:rPr lang="en" sz="3600">
                <a:solidFill>
                  <a:srgbClr val="CCCCCC"/>
                </a:solidFill>
              </a:rPr>
              <a:t>Nous sommes tous différents.</a:t>
            </a:r>
            <a:endParaRPr sz="3600">
              <a:solidFill>
                <a:srgbClr val="CCCCCC"/>
              </a:solidFill>
            </a:endParaRPr>
          </a:p>
          <a:p>
            <a:pPr indent="-215900" lvl="0" marL="342900" rtl="0" algn="l">
              <a:lnSpc>
                <a:spcPct val="100000"/>
              </a:lnSpc>
              <a:spcBef>
                <a:spcPts val="2000"/>
              </a:spcBef>
              <a:spcAft>
                <a:spcPts val="0"/>
              </a:spcAft>
              <a:buClr>
                <a:srgbClr val="000000"/>
              </a:buClr>
              <a:buSzPts val="1100"/>
              <a:buFont typeface="Arial"/>
              <a:buNone/>
            </a:pPr>
            <a:r>
              <a:t/>
            </a:r>
            <a:endParaRPr>
              <a:solidFill>
                <a:srgbClr val="CCCCCC"/>
              </a:solidFill>
            </a:endParaRPr>
          </a:p>
          <a:p>
            <a:pPr indent="-450850" lvl="1" marL="685800" rtl="0" algn="l">
              <a:lnSpc>
                <a:spcPct val="100000"/>
              </a:lnSpc>
              <a:spcBef>
                <a:spcPts val="2000"/>
              </a:spcBef>
              <a:spcAft>
                <a:spcPts val="0"/>
              </a:spcAft>
              <a:buClr>
                <a:srgbClr val="CCCCCC"/>
              </a:buClr>
              <a:buSzPts val="3600"/>
              <a:buFont typeface="Comfortaa"/>
              <a:buChar char="⬜"/>
            </a:pPr>
            <a:r>
              <a:rPr lang="en" sz="3600">
                <a:solidFill>
                  <a:srgbClr val="CCCCCC"/>
                </a:solidFill>
              </a:rPr>
              <a:t>Nos conduites varient en fonction</a:t>
            </a:r>
            <a:endParaRPr sz="3600">
              <a:solidFill>
                <a:srgbClr val="CCCCCC"/>
              </a:solidFill>
            </a:endParaRPr>
          </a:p>
          <a:p>
            <a:pPr indent="-450850" lvl="3" marL="1371600" rtl="0" algn="l">
              <a:lnSpc>
                <a:spcPct val="100000"/>
              </a:lnSpc>
              <a:spcBef>
                <a:spcPts val="600"/>
              </a:spcBef>
              <a:spcAft>
                <a:spcPts val="0"/>
              </a:spcAft>
              <a:buClr>
                <a:srgbClr val="CCCCCC"/>
              </a:buClr>
              <a:buSzPts val="3600"/>
              <a:buFont typeface="Comfortaa"/>
              <a:buChar char="⬜"/>
            </a:pPr>
            <a:r>
              <a:rPr lang="en" sz="3600">
                <a:solidFill>
                  <a:srgbClr val="CCCCCC"/>
                </a:solidFill>
              </a:rPr>
              <a:t>De l’histoire de chacun</a:t>
            </a:r>
            <a:endParaRPr sz="3600">
              <a:solidFill>
                <a:srgbClr val="CCCCCC"/>
              </a:solidFill>
            </a:endParaRPr>
          </a:p>
          <a:p>
            <a:pPr indent="-450850" lvl="3" marL="1371600" rtl="0" algn="l">
              <a:lnSpc>
                <a:spcPct val="100000"/>
              </a:lnSpc>
              <a:spcBef>
                <a:spcPts val="600"/>
              </a:spcBef>
              <a:spcAft>
                <a:spcPts val="0"/>
              </a:spcAft>
              <a:buClr>
                <a:srgbClr val="CCCCCC"/>
              </a:buClr>
              <a:buSzPts val="3600"/>
              <a:buFont typeface="Comfortaa"/>
              <a:buChar char="⬜"/>
            </a:pPr>
            <a:r>
              <a:rPr lang="en" sz="3600">
                <a:solidFill>
                  <a:srgbClr val="CCCCCC"/>
                </a:solidFill>
              </a:rPr>
              <a:t>De la sensibilité</a:t>
            </a:r>
            <a:endParaRPr sz="3600">
              <a:solidFill>
                <a:srgbClr val="CCCCCC"/>
              </a:solidFill>
            </a:endParaRPr>
          </a:p>
          <a:p>
            <a:pPr indent="-450850" lvl="3" marL="1371600" rtl="0" algn="l">
              <a:lnSpc>
                <a:spcPct val="100000"/>
              </a:lnSpc>
              <a:spcBef>
                <a:spcPts val="600"/>
              </a:spcBef>
              <a:spcAft>
                <a:spcPts val="0"/>
              </a:spcAft>
              <a:buClr>
                <a:srgbClr val="CCCCCC"/>
              </a:buClr>
              <a:buSzPts val="3600"/>
              <a:buFont typeface="Comfortaa"/>
              <a:buChar char="⬜"/>
            </a:pPr>
            <a:r>
              <a:rPr lang="en" sz="3600">
                <a:solidFill>
                  <a:srgbClr val="CCCCCC"/>
                </a:solidFill>
              </a:rPr>
              <a:t>De la motivation</a:t>
            </a:r>
            <a:endParaRPr sz="3600">
              <a:solidFill>
                <a:srgbClr val="CCCCCC"/>
              </a:solidFill>
            </a:endParaRPr>
          </a:p>
          <a:p>
            <a:pPr indent="-450850" lvl="3" marL="1371600" rtl="0" algn="l">
              <a:lnSpc>
                <a:spcPct val="100000"/>
              </a:lnSpc>
              <a:spcBef>
                <a:spcPts val="600"/>
              </a:spcBef>
              <a:spcAft>
                <a:spcPts val="0"/>
              </a:spcAft>
              <a:buClr>
                <a:srgbClr val="CCCCCC"/>
              </a:buClr>
              <a:buSzPts val="3600"/>
              <a:buFont typeface="Comfortaa"/>
              <a:buChar char="⬜"/>
            </a:pPr>
            <a:r>
              <a:rPr lang="en" sz="3600">
                <a:solidFill>
                  <a:srgbClr val="CCCCCC"/>
                </a:solidFill>
              </a:rPr>
              <a:t> …</a:t>
            </a:r>
            <a:endParaRPr sz="3600">
              <a:solidFill>
                <a:srgbClr val="CCCCCC"/>
              </a:solidFill>
            </a:endParaRPr>
          </a:p>
        </p:txBody>
      </p:sp>
      <p:pic>
        <p:nvPicPr>
          <p:cNvPr descr="pauvre mr gentil" id="933" name="Google Shape;933;p88" title="les inconnus  -les langages hermetiques">
            <a:hlinkClick r:id="rId3"/>
          </p:cNvPr>
          <p:cNvPicPr preferRelativeResize="0"/>
          <p:nvPr/>
        </p:nvPicPr>
        <p:blipFill rotWithShape="1">
          <a:blip r:embed="rId4">
            <a:alphaModFix/>
          </a:blip>
          <a:srcRect b="0" l="0" r="0" t="0"/>
          <a:stretch/>
        </p:blipFill>
        <p:spPr>
          <a:xfrm>
            <a:off x="11280250" y="3631538"/>
            <a:ext cx="5824450" cy="4368325"/>
          </a:xfrm>
          <a:prstGeom prst="rect">
            <a:avLst/>
          </a:prstGeom>
          <a:noFill/>
          <a:ln>
            <a:noFill/>
          </a:ln>
        </p:spPr>
      </p:pic>
      <p:pic>
        <p:nvPicPr>
          <p:cNvPr id="934" name="Google Shape;934;p88"/>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0" st="0"/>
                                            </p:txEl>
                                          </p:spTgt>
                                        </p:tgtEl>
                                        <p:attrNameLst>
                                          <p:attrName>style.visibility</p:attrName>
                                        </p:attrNameLst>
                                      </p:cBhvr>
                                      <p:to>
                                        <p:strVal val="visible"/>
                                      </p:to>
                                    </p:set>
                                    <p:animEffect filter="fade" transition="in">
                                      <p:cBhvr>
                                        <p:cTn dur="1000"/>
                                        <p:tgtEl>
                                          <p:spTgt spid="9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1" st="1"/>
                                            </p:txEl>
                                          </p:spTgt>
                                        </p:tgtEl>
                                        <p:attrNameLst>
                                          <p:attrName>style.visibility</p:attrName>
                                        </p:attrNameLst>
                                      </p:cBhvr>
                                      <p:to>
                                        <p:strVal val="visible"/>
                                      </p:to>
                                    </p:set>
                                    <p:animEffect filter="fade" transition="in">
                                      <p:cBhvr>
                                        <p:cTn dur="1000"/>
                                        <p:tgtEl>
                                          <p:spTgt spid="9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2" st="2"/>
                                            </p:txEl>
                                          </p:spTgt>
                                        </p:tgtEl>
                                        <p:attrNameLst>
                                          <p:attrName>style.visibility</p:attrName>
                                        </p:attrNameLst>
                                      </p:cBhvr>
                                      <p:to>
                                        <p:strVal val="visible"/>
                                      </p:to>
                                    </p:set>
                                    <p:animEffect filter="fade" transition="in">
                                      <p:cBhvr>
                                        <p:cTn dur="1000"/>
                                        <p:tgtEl>
                                          <p:spTgt spid="9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3" st="3"/>
                                            </p:txEl>
                                          </p:spTgt>
                                        </p:tgtEl>
                                        <p:attrNameLst>
                                          <p:attrName>style.visibility</p:attrName>
                                        </p:attrNameLst>
                                      </p:cBhvr>
                                      <p:to>
                                        <p:strVal val="visible"/>
                                      </p:to>
                                    </p:set>
                                    <p:animEffect filter="fade" transition="in">
                                      <p:cBhvr>
                                        <p:cTn dur="1000"/>
                                        <p:tgtEl>
                                          <p:spTgt spid="9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4" st="4"/>
                                            </p:txEl>
                                          </p:spTgt>
                                        </p:tgtEl>
                                        <p:attrNameLst>
                                          <p:attrName>style.visibility</p:attrName>
                                        </p:attrNameLst>
                                      </p:cBhvr>
                                      <p:to>
                                        <p:strVal val="visible"/>
                                      </p:to>
                                    </p:set>
                                    <p:animEffect filter="fade" transition="in">
                                      <p:cBhvr>
                                        <p:cTn dur="1000"/>
                                        <p:tgtEl>
                                          <p:spTgt spid="9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5" st="5"/>
                                            </p:txEl>
                                          </p:spTgt>
                                        </p:tgtEl>
                                        <p:attrNameLst>
                                          <p:attrName>style.visibility</p:attrName>
                                        </p:attrNameLst>
                                      </p:cBhvr>
                                      <p:to>
                                        <p:strVal val="visible"/>
                                      </p:to>
                                    </p:set>
                                    <p:animEffect filter="fade" transition="in">
                                      <p:cBhvr>
                                        <p:cTn dur="1000"/>
                                        <p:tgtEl>
                                          <p:spTgt spid="9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xEl>
                                              <p:pRg end="6" st="6"/>
                                            </p:txEl>
                                          </p:spTgt>
                                        </p:tgtEl>
                                        <p:attrNameLst>
                                          <p:attrName>style.visibility</p:attrName>
                                        </p:attrNameLst>
                                      </p:cBhvr>
                                      <p:to>
                                        <p:strVal val="visible"/>
                                      </p:to>
                                    </p:set>
                                    <p:animEffect filter="fade" transition="in">
                                      <p:cBhvr>
                                        <p:cTn dur="1000"/>
                                        <p:tgtEl>
                                          <p:spTgt spid="93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Conclusion</a:t>
            </a:r>
            <a:endParaRPr b="1"/>
          </a:p>
        </p:txBody>
      </p:sp>
      <p:sp>
        <p:nvSpPr>
          <p:cNvPr id="940" name="Google Shape;940;p8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941" name="Google Shape;941;p89"/>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222250" lvl="1" marL="685800" rtl="0" algn="l">
              <a:lnSpc>
                <a:spcPct val="90000"/>
              </a:lnSpc>
              <a:spcBef>
                <a:spcPts val="0"/>
              </a:spcBef>
              <a:spcAft>
                <a:spcPts val="0"/>
              </a:spcAft>
              <a:buClr>
                <a:srgbClr val="CCCCCC"/>
              </a:buClr>
              <a:buSzPts val="3600"/>
              <a:buFont typeface="Comfortaa"/>
              <a:buNone/>
            </a:pPr>
            <a:r>
              <a:t/>
            </a:r>
            <a:endParaRPr sz="3600">
              <a:solidFill>
                <a:srgbClr val="CCCCCC"/>
              </a:solidFill>
            </a:endParaRPr>
          </a:p>
          <a:p>
            <a:pPr indent="-342900" lvl="0" marL="342900" rtl="0" algn="l">
              <a:lnSpc>
                <a:spcPct val="100000"/>
              </a:lnSpc>
              <a:spcBef>
                <a:spcPts val="0"/>
              </a:spcBef>
              <a:spcAft>
                <a:spcPts val="0"/>
              </a:spcAft>
              <a:buSzPts val="3600"/>
              <a:buFont typeface="Comfortaa"/>
              <a:buChar char="⬜"/>
            </a:pPr>
            <a:r>
              <a:rPr lang="en"/>
              <a:t>La démarche ergonomique est centrée utilisateur</a:t>
            </a:r>
            <a:endParaRPr/>
          </a:p>
          <a:p>
            <a:pPr indent="-425450" lvl="2" marL="1035050" rtl="0" algn="l">
              <a:lnSpc>
                <a:spcPct val="100000"/>
              </a:lnSpc>
              <a:spcBef>
                <a:spcPts val="600"/>
              </a:spcBef>
              <a:spcAft>
                <a:spcPts val="0"/>
              </a:spcAft>
              <a:buSzPts val="3000"/>
              <a:buFont typeface="Comfortaa"/>
              <a:buChar char="⬜"/>
            </a:pPr>
            <a:r>
              <a:rPr lang="en" sz="3000"/>
              <a:t>Générique</a:t>
            </a:r>
            <a:endParaRPr/>
          </a:p>
          <a:p>
            <a:pPr indent="-425450" lvl="2" marL="1035050" rtl="0" algn="l">
              <a:lnSpc>
                <a:spcPct val="100000"/>
              </a:lnSpc>
              <a:spcBef>
                <a:spcPts val="600"/>
              </a:spcBef>
              <a:spcAft>
                <a:spcPts val="0"/>
              </a:spcAft>
              <a:buSzPts val="3000"/>
              <a:buFont typeface="Comfortaa"/>
              <a:buChar char="⬜"/>
            </a:pPr>
            <a:r>
              <a:rPr lang="en" sz="3000"/>
              <a:t>Singulier</a:t>
            </a:r>
            <a:endParaRPr sz="3600"/>
          </a:p>
          <a:p>
            <a:pPr indent="-222250" lvl="1" marL="685800" rtl="0" algn="l">
              <a:lnSpc>
                <a:spcPct val="90000"/>
              </a:lnSpc>
              <a:spcBef>
                <a:spcPts val="0"/>
              </a:spcBef>
              <a:spcAft>
                <a:spcPts val="0"/>
              </a:spcAft>
              <a:buClr>
                <a:srgbClr val="CCCCCC"/>
              </a:buClr>
              <a:buSzPts val="3600"/>
              <a:buFont typeface="Comfortaa"/>
              <a:buNone/>
            </a:pPr>
            <a:r>
              <a:t/>
            </a:r>
            <a:endParaRPr sz="3600">
              <a:solidFill>
                <a:srgbClr val="CCCCCC"/>
              </a:solidFill>
            </a:endParaRPr>
          </a:p>
          <a:p>
            <a:pPr indent="-450850" lvl="1" marL="685800" rtl="0" algn="l">
              <a:lnSpc>
                <a:spcPct val="90000"/>
              </a:lnSpc>
              <a:spcBef>
                <a:spcPts val="0"/>
              </a:spcBef>
              <a:spcAft>
                <a:spcPts val="0"/>
              </a:spcAft>
              <a:buClr>
                <a:srgbClr val="CCCCCC"/>
              </a:buClr>
              <a:buSzPts val="3600"/>
              <a:buFont typeface="Comfortaa"/>
              <a:buChar char="⬜"/>
            </a:pPr>
            <a:r>
              <a:rPr lang="en" sz="3600">
                <a:solidFill>
                  <a:srgbClr val="CCCCCC"/>
                </a:solidFill>
              </a:rPr>
              <a:t>Des lois générales démontrées par les travaux de la psychologie cognitive</a:t>
            </a:r>
            <a:endParaRPr/>
          </a:p>
          <a:p>
            <a:pPr indent="0" lvl="1" marL="234950" rtl="0" algn="l">
              <a:lnSpc>
                <a:spcPct val="90000"/>
              </a:lnSpc>
              <a:spcBef>
                <a:spcPts val="0"/>
              </a:spcBef>
              <a:spcAft>
                <a:spcPts val="0"/>
              </a:spcAft>
              <a:buClr>
                <a:srgbClr val="CCCCCC"/>
              </a:buClr>
              <a:buSzPts val="3600"/>
              <a:buNone/>
            </a:pPr>
            <a:r>
              <a:t/>
            </a:r>
            <a:endParaRPr>
              <a:solidFill>
                <a:srgbClr val="CCCCCC"/>
              </a:solidFill>
            </a:endParaRPr>
          </a:p>
          <a:p>
            <a:pPr indent="-450850" lvl="1" marL="685800" rtl="0" algn="l">
              <a:lnSpc>
                <a:spcPct val="90000"/>
              </a:lnSpc>
              <a:spcBef>
                <a:spcPts val="2000"/>
              </a:spcBef>
              <a:spcAft>
                <a:spcPts val="0"/>
              </a:spcAft>
              <a:buClr>
                <a:srgbClr val="CCCCCC"/>
              </a:buClr>
              <a:buSzPts val="3600"/>
              <a:buFont typeface="Comfortaa"/>
              <a:buChar char="⬜"/>
            </a:pPr>
            <a:r>
              <a:rPr lang="en" sz="3600">
                <a:solidFill>
                  <a:srgbClr val="CCCCCC"/>
                </a:solidFill>
              </a:rPr>
              <a:t>Malgré ces lois, le comportement varie en fonction de la situation dans laquelle est l’individu</a:t>
            </a:r>
            <a:endParaRPr sz="3600">
              <a:solidFill>
                <a:srgbClr val="CCCCCC"/>
              </a:solidFill>
            </a:endParaRPr>
          </a:p>
          <a:p>
            <a:pPr indent="-190500" lvl="0" marL="342900" rtl="0" algn="l">
              <a:lnSpc>
                <a:spcPct val="90000"/>
              </a:lnSpc>
              <a:spcBef>
                <a:spcPts val="2000"/>
              </a:spcBef>
              <a:spcAft>
                <a:spcPts val="0"/>
              </a:spcAft>
              <a:buClr>
                <a:srgbClr val="000000"/>
              </a:buClr>
              <a:buSzPts val="1100"/>
              <a:buFont typeface="Arial"/>
              <a:buNone/>
            </a:pPr>
            <a:r>
              <a:t/>
            </a:r>
            <a:endParaRPr>
              <a:solidFill>
                <a:srgbClr val="595959"/>
              </a:solidFill>
            </a:endParaRPr>
          </a:p>
          <a:p>
            <a:pPr indent="-342900" lvl="0" marL="342900" rtl="0" algn="l">
              <a:lnSpc>
                <a:spcPct val="90000"/>
              </a:lnSpc>
              <a:spcBef>
                <a:spcPts val="2000"/>
              </a:spcBef>
              <a:spcAft>
                <a:spcPts val="0"/>
              </a:spcAft>
              <a:buClr>
                <a:srgbClr val="000000"/>
              </a:buClr>
              <a:buSzPts val="1100"/>
              <a:buFont typeface="Arial"/>
              <a:buNone/>
            </a:pPr>
            <a:r>
              <a:rPr lang="en">
                <a:solidFill>
                  <a:srgbClr val="595959"/>
                </a:solidFill>
              </a:rPr>
              <a:t>	</a:t>
            </a:r>
            <a:r>
              <a:rPr b="1" lang="en">
                <a:solidFill>
                  <a:srgbClr val="FF6600"/>
                </a:solidFill>
              </a:rPr>
              <a:t>Il faut analyser l’activité spécifique que doit réaliser l’utilisateur pour lui présenter des informations susceptibles de l’aider</a:t>
            </a:r>
            <a:endParaRPr sz="3600">
              <a:solidFill>
                <a:srgbClr val="CCCCCC"/>
              </a:solidFill>
            </a:endParaRPr>
          </a:p>
        </p:txBody>
      </p:sp>
      <p:pic>
        <p:nvPicPr>
          <p:cNvPr id="942" name="Google Shape;942;p89"/>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b="1" lang="en"/>
              <a:t>Objectif </a:t>
            </a:r>
            <a:r>
              <a:rPr lang="en"/>
              <a:t>de l’</a:t>
            </a:r>
            <a:r>
              <a:rPr b="1" lang="en"/>
              <a:t>Ergonomie</a:t>
            </a:r>
            <a:endParaRPr b="1"/>
          </a:p>
        </p:txBody>
      </p:sp>
      <p:sp>
        <p:nvSpPr>
          <p:cNvPr id="130" name="Google Shape;130;p9"/>
          <p:cNvSpPr txBox="1"/>
          <p:nvPr>
            <p:ph idx="1" type="body"/>
          </p:nvPr>
        </p:nvSpPr>
        <p:spPr>
          <a:xfrm>
            <a:off x="1333925" y="2304950"/>
            <a:ext cx="159216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90000"/>
              </a:lnSpc>
              <a:spcBef>
                <a:spcPts val="0"/>
              </a:spcBef>
              <a:spcAft>
                <a:spcPts val="0"/>
              </a:spcAft>
              <a:buSzPts val="3600"/>
              <a:buNone/>
            </a:pPr>
            <a:r>
              <a:t/>
            </a:r>
            <a:endParaRPr>
              <a:solidFill>
                <a:srgbClr val="CCCCCC"/>
              </a:solidFill>
            </a:endParaRPr>
          </a:p>
          <a:p>
            <a:pPr indent="-450850" lvl="1" marL="685800" rtl="0" algn="l">
              <a:lnSpc>
                <a:spcPct val="90000"/>
              </a:lnSpc>
              <a:spcBef>
                <a:spcPts val="2000"/>
              </a:spcBef>
              <a:spcAft>
                <a:spcPts val="0"/>
              </a:spcAft>
              <a:buClr>
                <a:srgbClr val="DDDDDD"/>
              </a:buClr>
              <a:buSzPts val="3600"/>
              <a:buFont typeface="Noto Sans Symbols"/>
              <a:buChar char="⬜"/>
            </a:pPr>
            <a:r>
              <a:rPr i="1" lang="en" sz="3600"/>
              <a:t>L’ergonomie rend les choses</a:t>
            </a:r>
            <a:r>
              <a:rPr lang="en" sz="3600">
                <a:solidFill>
                  <a:srgbClr val="CCCCCC"/>
                </a:solidFill>
              </a:rPr>
              <a:t> :</a:t>
            </a:r>
            <a:endParaRPr sz="3600">
              <a:solidFill>
                <a:srgbClr val="CCCCCC"/>
              </a:solidFill>
            </a:endParaRPr>
          </a:p>
          <a:p>
            <a:pPr indent="0" lvl="0" marL="0" rtl="0" algn="l">
              <a:lnSpc>
                <a:spcPct val="90000"/>
              </a:lnSpc>
              <a:spcBef>
                <a:spcPts val="2000"/>
              </a:spcBef>
              <a:spcAft>
                <a:spcPts val="0"/>
              </a:spcAft>
              <a:buSzPts val="3600"/>
              <a:buNone/>
            </a:pPr>
            <a:r>
              <a:t/>
            </a:r>
            <a:endParaRPr sz="3600">
              <a:solidFill>
                <a:srgbClr val="CCCCCC"/>
              </a:solidFill>
            </a:endParaRPr>
          </a:p>
          <a:p>
            <a:pPr indent="0" lvl="0" marL="1035050" rtl="0" algn="l">
              <a:lnSpc>
                <a:spcPct val="90000"/>
              </a:lnSpc>
              <a:spcBef>
                <a:spcPts val="600"/>
              </a:spcBef>
              <a:spcAft>
                <a:spcPts val="0"/>
              </a:spcAft>
              <a:buSzPts val="3600"/>
              <a:buNone/>
            </a:pPr>
            <a:r>
              <a:rPr lang="en" sz="3000"/>
              <a:t>Plus </a:t>
            </a:r>
            <a:r>
              <a:rPr lang="en" sz="3000">
                <a:solidFill>
                  <a:srgbClr val="FFFFFF"/>
                </a:solidFill>
              </a:rPr>
              <a:t>efficaces </a:t>
            </a:r>
            <a:endParaRPr sz="3000">
              <a:solidFill>
                <a:srgbClr val="FFFFFF"/>
              </a:solidFill>
            </a:endParaRPr>
          </a:p>
          <a:p>
            <a:pPr indent="0" lvl="0" marL="1035050" rtl="0" algn="l">
              <a:lnSpc>
                <a:spcPct val="90000"/>
              </a:lnSpc>
              <a:spcBef>
                <a:spcPts val="600"/>
              </a:spcBef>
              <a:spcAft>
                <a:spcPts val="0"/>
              </a:spcAft>
              <a:buSzPts val="3600"/>
              <a:buNone/>
            </a:pPr>
            <a:r>
              <a:t/>
            </a:r>
            <a:endParaRPr sz="3000"/>
          </a:p>
          <a:p>
            <a:pPr indent="0" lvl="0" marL="1035050" rtl="0" algn="l">
              <a:lnSpc>
                <a:spcPct val="90000"/>
              </a:lnSpc>
              <a:spcBef>
                <a:spcPts val="600"/>
              </a:spcBef>
              <a:spcAft>
                <a:spcPts val="0"/>
              </a:spcAft>
              <a:buSzPts val="3600"/>
              <a:buNone/>
            </a:pPr>
            <a:r>
              <a:rPr lang="en" sz="3000"/>
              <a:t>Plus </a:t>
            </a:r>
            <a:r>
              <a:rPr lang="en" sz="3000">
                <a:solidFill>
                  <a:schemeClr val="dk1"/>
                </a:solidFill>
              </a:rPr>
              <a:t>facile à utiliser et à apprendre</a:t>
            </a:r>
            <a:endParaRPr sz="3000">
              <a:solidFill>
                <a:schemeClr val="dk1"/>
              </a:solidFill>
            </a:endParaRPr>
          </a:p>
          <a:p>
            <a:pPr indent="0" lvl="0" marL="1035050" rtl="0" algn="l">
              <a:lnSpc>
                <a:spcPct val="90000"/>
              </a:lnSpc>
              <a:spcBef>
                <a:spcPts val="600"/>
              </a:spcBef>
              <a:spcAft>
                <a:spcPts val="0"/>
              </a:spcAft>
              <a:buSzPts val="3600"/>
              <a:buNone/>
            </a:pPr>
            <a:r>
              <a:t/>
            </a:r>
            <a:endParaRPr sz="3000"/>
          </a:p>
          <a:p>
            <a:pPr indent="0" lvl="0" marL="1035050" rtl="0" algn="l">
              <a:lnSpc>
                <a:spcPct val="90000"/>
              </a:lnSpc>
              <a:spcBef>
                <a:spcPts val="600"/>
              </a:spcBef>
              <a:spcAft>
                <a:spcPts val="0"/>
              </a:spcAft>
              <a:buSzPts val="3600"/>
              <a:buNone/>
            </a:pPr>
            <a:r>
              <a:rPr lang="en" sz="3000"/>
              <a:t>Plus </a:t>
            </a:r>
            <a:r>
              <a:rPr lang="en" sz="3000">
                <a:solidFill>
                  <a:schemeClr val="dk1"/>
                </a:solidFill>
              </a:rPr>
              <a:t>efficientes</a:t>
            </a:r>
            <a:endParaRPr sz="3000">
              <a:solidFill>
                <a:schemeClr val="dk1"/>
              </a:solidFill>
            </a:endParaRPr>
          </a:p>
          <a:p>
            <a:pPr indent="0" lvl="0" marL="1035050" rtl="0" algn="l">
              <a:lnSpc>
                <a:spcPct val="90000"/>
              </a:lnSpc>
              <a:spcBef>
                <a:spcPts val="600"/>
              </a:spcBef>
              <a:spcAft>
                <a:spcPts val="0"/>
              </a:spcAft>
              <a:buSzPts val="3600"/>
              <a:buNone/>
            </a:pPr>
            <a:r>
              <a:t/>
            </a:r>
            <a:endParaRPr sz="3000"/>
          </a:p>
          <a:p>
            <a:pPr indent="0" lvl="0" marL="1035050" rtl="0" algn="l">
              <a:lnSpc>
                <a:spcPct val="90000"/>
              </a:lnSpc>
              <a:spcBef>
                <a:spcPts val="600"/>
              </a:spcBef>
              <a:spcAft>
                <a:spcPts val="0"/>
              </a:spcAft>
              <a:buSzPts val="3600"/>
              <a:buNone/>
            </a:pPr>
            <a:r>
              <a:rPr lang="en" sz="3000"/>
              <a:t>Plus </a:t>
            </a:r>
            <a:r>
              <a:rPr lang="en" sz="3000">
                <a:solidFill>
                  <a:schemeClr val="dk1"/>
                </a:solidFill>
              </a:rPr>
              <a:t>satisfaisantes</a:t>
            </a:r>
            <a:endParaRPr sz="3000">
              <a:solidFill>
                <a:schemeClr val="dk1"/>
              </a:solidFill>
            </a:endParaRPr>
          </a:p>
          <a:p>
            <a:pPr indent="0" lvl="0" marL="0" rtl="0" algn="l">
              <a:lnSpc>
                <a:spcPct val="90000"/>
              </a:lnSpc>
              <a:spcBef>
                <a:spcPts val="600"/>
              </a:spcBef>
              <a:spcAft>
                <a:spcPts val="0"/>
              </a:spcAft>
              <a:buSzPts val="3600"/>
              <a:buNone/>
            </a:pPr>
            <a:r>
              <a:t/>
            </a:r>
            <a:endParaRPr sz="3000">
              <a:solidFill>
                <a:srgbClr val="CCCCCC"/>
              </a:solidFill>
            </a:endParaRPr>
          </a:p>
          <a:p>
            <a:pPr indent="0" lvl="0" marL="0" rtl="0" algn="l">
              <a:lnSpc>
                <a:spcPct val="100000"/>
              </a:lnSpc>
              <a:spcBef>
                <a:spcPts val="600"/>
              </a:spcBef>
              <a:spcAft>
                <a:spcPts val="0"/>
              </a:spcAft>
              <a:buSzPts val="3600"/>
              <a:buNone/>
            </a:pPr>
            <a:r>
              <a:t/>
            </a:r>
            <a:endParaRPr>
              <a:solidFill>
                <a:srgbClr val="CCCCCC"/>
              </a:solidFill>
            </a:endParaRPr>
          </a:p>
        </p:txBody>
      </p:sp>
      <p:sp>
        <p:nvSpPr>
          <p:cNvPr id="131" name="Google Shape;131;p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32" name="Google Shape;132;p9"/>
          <p:cNvPicPr preferRelativeResize="0"/>
          <p:nvPr/>
        </p:nvPicPr>
        <p:blipFill rotWithShape="1">
          <a:blip r:embed="rId3">
            <a:alphaModFix/>
          </a:blip>
          <a:srcRect b="0" l="0" r="0" t="0"/>
          <a:stretch/>
        </p:blipFill>
        <p:spPr>
          <a:xfrm>
            <a:off x="1182100" y="959350"/>
            <a:ext cx="1007525" cy="1007550"/>
          </a:xfrm>
          <a:prstGeom prst="rect">
            <a:avLst/>
          </a:prstGeom>
          <a:noFill/>
          <a:ln>
            <a:noFill/>
          </a:ln>
        </p:spPr>
      </p:pic>
      <p:pic>
        <p:nvPicPr>
          <p:cNvPr id="133" name="Google Shape;133;p9"/>
          <p:cNvPicPr preferRelativeResize="0"/>
          <p:nvPr/>
        </p:nvPicPr>
        <p:blipFill rotWithShape="1">
          <a:blip r:embed="rId4">
            <a:alphaModFix/>
          </a:blip>
          <a:srcRect b="0" l="0" r="0" t="0"/>
          <a:stretch/>
        </p:blipFill>
        <p:spPr>
          <a:xfrm>
            <a:off x="1858550" y="4487750"/>
            <a:ext cx="654429" cy="787200"/>
          </a:xfrm>
          <a:prstGeom prst="rect">
            <a:avLst/>
          </a:prstGeom>
          <a:noFill/>
          <a:ln>
            <a:noFill/>
          </a:ln>
        </p:spPr>
      </p:pic>
      <p:pic>
        <p:nvPicPr>
          <p:cNvPr id="134" name="Google Shape;134;p9"/>
          <p:cNvPicPr preferRelativeResize="0"/>
          <p:nvPr/>
        </p:nvPicPr>
        <p:blipFill rotWithShape="1">
          <a:blip r:embed="rId5">
            <a:alphaModFix/>
          </a:blip>
          <a:srcRect b="0" l="0" r="0" t="0"/>
          <a:stretch/>
        </p:blipFill>
        <p:spPr>
          <a:xfrm>
            <a:off x="1914300" y="5515663"/>
            <a:ext cx="542925" cy="600075"/>
          </a:xfrm>
          <a:prstGeom prst="rect">
            <a:avLst/>
          </a:prstGeom>
          <a:noFill/>
          <a:ln>
            <a:noFill/>
          </a:ln>
        </p:spPr>
      </p:pic>
      <p:pic>
        <p:nvPicPr>
          <p:cNvPr id="135" name="Google Shape;135;p9"/>
          <p:cNvPicPr preferRelativeResize="0"/>
          <p:nvPr/>
        </p:nvPicPr>
        <p:blipFill rotWithShape="1">
          <a:blip r:embed="rId6">
            <a:alphaModFix/>
          </a:blip>
          <a:srcRect b="0" l="0" r="0" t="0"/>
          <a:stretch/>
        </p:blipFill>
        <p:spPr>
          <a:xfrm>
            <a:off x="1857888" y="6356475"/>
            <a:ext cx="655750" cy="655750"/>
          </a:xfrm>
          <a:prstGeom prst="rect">
            <a:avLst/>
          </a:prstGeom>
          <a:noFill/>
          <a:ln>
            <a:noFill/>
          </a:ln>
        </p:spPr>
      </p:pic>
      <p:pic>
        <p:nvPicPr>
          <p:cNvPr id="136" name="Google Shape;136;p9"/>
          <p:cNvPicPr preferRelativeResize="0"/>
          <p:nvPr/>
        </p:nvPicPr>
        <p:blipFill rotWithShape="1">
          <a:blip r:embed="rId7">
            <a:alphaModFix/>
          </a:blip>
          <a:srcRect b="0" l="0" r="0" t="0"/>
          <a:stretch/>
        </p:blipFill>
        <p:spPr>
          <a:xfrm>
            <a:off x="1532047" y="7252947"/>
            <a:ext cx="1307437" cy="78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1000"/>
                                        <p:tgtEl>
                                          <p:spTgt spid="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1000"/>
                                        <p:tgtEl>
                                          <p:spTgt spid="1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animEffect filter="fade" transition="in">
                                      <p:cBhvr>
                                        <p:cTn dur="1000"/>
                                        <p:tgtEl>
                                          <p:spTgt spid="1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animEffect filter="fade" transition="in">
                                      <p:cBhvr>
                                        <p:cTn dur="1000"/>
                                        <p:tgtEl>
                                          <p:spTgt spid="1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animEffect filter="fade" transition="in">
                                      <p:cBhvr>
                                        <p:cTn dur="1000"/>
                                        <p:tgtEl>
                                          <p:spTgt spid="1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animEffect filter="fade" transition="in">
                                      <p:cBhvr>
                                        <p:cTn dur="1000"/>
                                        <p:tgtEl>
                                          <p:spTgt spid="1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animEffect filter="fade" transition="in">
                                      <p:cBhvr>
                                        <p:cTn dur="1000"/>
                                        <p:tgtEl>
                                          <p:spTgt spid="1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animEffect filter="fade" transition="in">
                                      <p:cBhvr>
                                        <p:cTn dur="1000"/>
                                        <p:tgtEl>
                                          <p:spTgt spid="1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9" st="9"/>
                                            </p:txEl>
                                          </p:spTgt>
                                        </p:tgtEl>
                                        <p:attrNameLst>
                                          <p:attrName>style.visibility</p:attrName>
                                        </p:attrNameLst>
                                      </p:cBhvr>
                                      <p:to>
                                        <p:strVal val="visible"/>
                                      </p:to>
                                    </p:set>
                                    <p:animEffect filter="fade" transition="in">
                                      <p:cBhvr>
                                        <p:cTn dur="1000"/>
                                        <p:tgtEl>
                                          <p:spTgt spid="1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0" st="10"/>
                                            </p:txEl>
                                          </p:spTgt>
                                        </p:tgtEl>
                                        <p:attrNameLst>
                                          <p:attrName>style.visibility</p:attrName>
                                        </p:attrNameLst>
                                      </p:cBhvr>
                                      <p:to>
                                        <p:strVal val="visible"/>
                                      </p:to>
                                    </p:set>
                                    <p:animEffect filter="fade" transition="in">
                                      <p:cBhvr>
                                        <p:cTn dur="1000"/>
                                        <p:tgtEl>
                                          <p:spTgt spid="13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1" st="11"/>
                                            </p:txEl>
                                          </p:spTgt>
                                        </p:tgtEl>
                                        <p:attrNameLst>
                                          <p:attrName>style.visibility</p:attrName>
                                        </p:attrNameLst>
                                      </p:cBhvr>
                                      <p:to>
                                        <p:strVal val="visible"/>
                                      </p:to>
                                    </p:set>
                                    <p:animEffect filter="fade" transition="in">
                                      <p:cBhvr>
                                        <p:cTn dur="1000"/>
                                        <p:tgtEl>
                                          <p:spTgt spid="13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Nihal</dc:creator>
</cp:coreProperties>
</file>